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7FFFEAA8_2B77346E.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8"/>
  </p:notesMasterIdLst>
  <p:sldIdLst>
    <p:sldId id="262" r:id="rId5"/>
    <p:sldId id="2147478165" r:id="rId6"/>
    <p:sldId id="2147477973" r:id="rId7"/>
    <p:sldId id="2147478181" r:id="rId8"/>
    <p:sldId id="2147478183" r:id="rId9"/>
    <p:sldId id="2147478078" r:id="rId10"/>
    <p:sldId id="2147478179" r:id="rId11"/>
    <p:sldId id="2147478075" r:id="rId12"/>
    <p:sldId id="2147477961" r:id="rId13"/>
    <p:sldId id="2147478171" r:id="rId14"/>
    <p:sldId id="2147478172" r:id="rId15"/>
    <p:sldId id="267" r:id="rId16"/>
    <p:sldId id="2147478173" r:id="rId17"/>
    <p:sldId id="2147478062" r:id="rId18"/>
    <p:sldId id="2147478180" r:id="rId19"/>
    <p:sldId id="2147478065" r:id="rId20"/>
    <p:sldId id="2147478066" r:id="rId21"/>
    <p:sldId id="2147477951" r:id="rId22"/>
    <p:sldId id="2147478067" r:id="rId23"/>
    <p:sldId id="2147478178" r:id="rId24"/>
    <p:sldId id="2147478184" r:id="rId25"/>
    <p:sldId id="2147478188" r:id="rId26"/>
    <p:sldId id="2147478189"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FE4143-1D31-2118-1AF3-9EEF3534C090}" name="Teran-Öman Andrea" initials="AT" userId="S::andrea.teran-oman@lansstyrelsen.se::79cdab91-0b26-4e2d-a93f-633535450ec0" providerId="AD"/>
  <p188:author id="{AA1F9646-9F04-F7B0-6450-8C4FE17E5ABF}" name="Emma Brandstedt Prytz" initials="EP" userId="S::emma.brandstedt.prytz_goteborgsregionen.se#ext#@innovatumse.onmicrosoft.com::54817ed0-5a56-4b8e-8a5b-c5947eb15e3a" providerId="AD"/>
  <p188:author id="{BFCDAD48-182A-0621-08A3-8B371245F517}" name="Teran-Öman Andrea" initials="TA" userId="S::andrea.teran-oman_lansstyrelsen.se#ext#@innovatumse.onmicrosoft.com::0b2304be-fd34-4bf2-9b2a-fa1c2cf1785c" providerId="AD"/>
  <p188:author id="{6954C56D-C197-DE98-976B-9C9CCD5A7174}" name="Malin Emmoth" initials="ME" userId="S::malin.emmoth@innovatum.se::69becaef-579f-4e38-9710-244c40ea2229" providerId="AD"/>
  <p188:author id="{A19C8E7A-29B9-A8EF-F3A5-E3FC0AC96D83}" name="Magnus Fredricson" initials="MF" userId="S::magnus.fredricson@skaraborg.se::71f79a3b-fb2e-42a4-9a83-43f4db97a934" providerId="AD"/>
  <p188:author id="{045BE3A9-3EDF-C436-1B93-CD2CBFB98EFB}" name="Ylva Barr" initials="YB" userId="S::ylva.barr_goteborgsregionen.se#ext#@innovatumse.onmicrosoft.com::ca753c06-6efb-47eb-9b75-ed1d43472c71" providerId="AD"/>
  <p188:author id="{2F140DCC-3573-4902-D313-DE420B0B3029}" name="Lövström Mathias" initials="ML" userId="S::mathias.lovstrom@lansstyrelsen.se::0ba1788f-1f56-4214-95b4-f7cacca6931c" providerId="AD"/>
  <p188:author id="{D22AFEEB-539B-D7E1-7D5C-B5E1DE4DF31B}" name="Fredrik Dahlström Dolff" initials="FD" userId="S::fredrik.dahlstrom.dolff_vgregion.se#ext#@innovatumse.onmicrosoft.com::7cc2fb08-c18a-43d1-be69-dd9775067c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9F5"/>
    <a:srgbClr val="FFFFFF"/>
    <a:srgbClr val="FF7BAC"/>
    <a:srgbClr val="8B5366"/>
    <a:srgbClr val="803D56"/>
    <a:srgbClr val="B25E7E"/>
    <a:srgbClr val="70BF43"/>
    <a:srgbClr val="385F22"/>
    <a:srgbClr val="7C490F"/>
    <a:srgbClr val="F79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C4A06-DFEB-4778-8795-E98D71B4007C}" v="3" dt="2026-04-13T12:15:39.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n Emmoth" userId="69becaef-579f-4e38-9710-244c40ea2229" providerId="ADAL" clId="{74B28F7E-88E2-4D13-9232-7EFC0E2EB968}"/>
    <pc:docChg chg="modSld">
      <pc:chgData name="Malin Emmoth" userId="69becaef-579f-4e38-9710-244c40ea2229" providerId="ADAL" clId="{74B28F7E-88E2-4D13-9232-7EFC0E2EB968}" dt="2026-04-13T12:15:39.757" v="2"/>
      <pc:docMkLst>
        <pc:docMk/>
      </pc:docMkLst>
      <pc:sldChg chg="modSp mod">
        <pc:chgData name="Malin Emmoth" userId="69becaef-579f-4e38-9710-244c40ea2229" providerId="ADAL" clId="{74B28F7E-88E2-4D13-9232-7EFC0E2EB968}" dt="2026-04-13T12:15:39.757" v="2"/>
        <pc:sldMkLst>
          <pc:docMk/>
          <pc:sldMk cId="1058576554" sldId="2147478181"/>
        </pc:sldMkLst>
        <pc:graphicFrameChg chg="mod">
          <ac:chgData name="Malin Emmoth" userId="69becaef-579f-4e38-9710-244c40ea2229" providerId="ADAL" clId="{74B28F7E-88E2-4D13-9232-7EFC0E2EB968}" dt="2026-04-13T12:15:39.757" v="2"/>
          <ac:graphicFrameMkLst>
            <pc:docMk/>
            <pc:sldMk cId="1058576554" sldId="2147478181"/>
            <ac:graphicFrameMk id="7" creationId="{15A8FEB7-2181-1EFC-9C17-B66AFBD9C49E}"/>
          </ac:graphicFrameMkLst>
        </pc:graphicFrameChg>
      </pc:sldChg>
    </pc:docChg>
  </pc:docChgLst>
  <pc:docChgLst>
    <pc:chgData name="Malin Emmoth" userId="S::malin.emmoth@innovatum.se::69becaef-579f-4e38-9710-244c40ea2229" providerId="AD" clId="Web-{A9415F75-7C5B-4BE9-A074-1372AFFC8683}"/>
    <pc:docChg chg="modSld">
      <pc:chgData name="Malin Emmoth" userId="S::malin.emmoth@innovatum.se::69becaef-579f-4e38-9710-244c40ea2229" providerId="AD" clId="Web-{A9415F75-7C5B-4BE9-A074-1372AFFC8683}" dt="2026-04-13T12:13:13.405" v="1" actId="1076"/>
      <pc:docMkLst>
        <pc:docMk/>
      </pc:docMkLst>
      <pc:sldChg chg="modSp">
        <pc:chgData name="Malin Emmoth" userId="S::malin.emmoth@innovatum.se::69becaef-579f-4e38-9710-244c40ea2229" providerId="AD" clId="Web-{A9415F75-7C5B-4BE9-A074-1372AFFC8683}" dt="2026-04-13T12:13:13.405" v="1" actId="1076"/>
        <pc:sldMkLst>
          <pc:docMk/>
          <pc:sldMk cId="1058576554" sldId="2147478181"/>
        </pc:sldMkLst>
        <pc:graphicFrameChg chg="mod">
          <ac:chgData name="Malin Emmoth" userId="S::malin.emmoth@innovatum.se::69becaef-579f-4e38-9710-244c40ea2229" providerId="AD" clId="Web-{A9415F75-7C5B-4BE9-A074-1372AFFC8683}" dt="2026-04-13T12:13:13.405" v="1" actId="1076"/>
          <ac:graphicFrameMkLst>
            <pc:docMk/>
            <pc:sldMk cId="1058576554" sldId="2147478181"/>
            <ac:graphicFrameMk id="7" creationId="{15A8FEB7-2181-1EFC-9C17-B66AFBD9C49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ptos" panose="020B0004020202020204" pitchFamily="34" charset="0"/>
                <a:ea typeface="+mn-ea"/>
                <a:cs typeface="+mn-cs"/>
              </a:defRPr>
            </a:pPr>
            <a:r>
              <a:rPr lang="sv-SE" sz="2400" b="1" noProof="0">
                <a:solidFill>
                  <a:schemeClr val="bg1"/>
                </a:solidFill>
                <a:latin typeface="Aptos" panose="020B0004020202020204" pitchFamily="34" charset="0"/>
                <a:cs typeface="Arial" panose="020B0604020202020204" pitchFamily="34" charset="0"/>
              </a:rPr>
              <a:t>Energianvändning Västra Götaland</a:t>
            </a:r>
          </a:p>
        </c:rich>
      </c:tx>
      <c:layout>
        <c:manualLayout>
          <c:xMode val="edge"/>
          <c:yMode val="edge"/>
          <c:x val="0.13791040749722167"/>
          <c:y val="7.43093037978880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ptos" panose="020B0004020202020204" pitchFamily="34" charset="0"/>
              <a:ea typeface="+mn-ea"/>
              <a:cs typeface="+mn-cs"/>
            </a:defRPr>
          </a:pPr>
          <a:endParaRPr lang="en-US"/>
        </a:p>
      </c:txPr>
    </c:title>
    <c:autoTitleDeleted val="0"/>
    <c:plotArea>
      <c:layout/>
      <c:pieChart>
        <c:varyColors val="1"/>
        <c:ser>
          <c:idx val="0"/>
          <c:order val="0"/>
          <c:tx>
            <c:strRef>
              <c:f>Blad1!$B$1</c:f>
              <c:strCache>
                <c:ptCount val="1"/>
                <c:pt idx="0">
                  <c:v>2023 (TWh)</c:v>
                </c:pt>
              </c:strCache>
            </c:strRef>
          </c:tx>
          <c:dPt>
            <c:idx val="0"/>
            <c:bubble3D val="0"/>
            <c:spPr>
              <a:solidFill>
                <a:schemeClr val="accent5">
                  <a:shade val="53000"/>
                </a:schemeClr>
              </a:solidFill>
              <a:ln w="19050">
                <a:solidFill>
                  <a:schemeClr val="lt1"/>
                </a:solidFill>
              </a:ln>
              <a:effectLst/>
            </c:spPr>
            <c:extLst>
              <c:ext xmlns:c16="http://schemas.microsoft.com/office/drawing/2014/chart" uri="{C3380CC4-5D6E-409C-BE32-E72D297353CC}">
                <c16:uniqueId val="{00000001-E255-4E2C-830C-10D9FA130334}"/>
              </c:ext>
            </c:extLst>
          </c:dPt>
          <c:dPt>
            <c:idx val="1"/>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3-E255-4E2C-830C-10D9FA13033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255-4E2C-830C-10D9FA130334}"/>
              </c:ext>
            </c:extLst>
          </c:dPt>
          <c:dPt>
            <c:idx val="3"/>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7-E255-4E2C-830C-10D9FA130334}"/>
              </c:ext>
            </c:extLst>
          </c:dPt>
          <c:dPt>
            <c:idx val="4"/>
            <c:bubble3D val="0"/>
            <c:spPr>
              <a:solidFill>
                <a:schemeClr val="accent5">
                  <a:tint val="54000"/>
                </a:schemeClr>
              </a:solidFill>
              <a:ln w="19050">
                <a:solidFill>
                  <a:schemeClr val="lt1"/>
                </a:solidFill>
              </a:ln>
              <a:effectLst/>
            </c:spPr>
            <c:extLst>
              <c:ext xmlns:c16="http://schemas.microsoft.com/office/drawing/2014/chart" uri="{C3380CC4-5D6E-409C-BE32-E72D297353CC}">
                <c16:uniqueId val="{00000009-E255-4E2C-830C-10D9FA130334}"/>
              </c:ext>
            </c:extLst>
          </c:dPt>
          <c:dLbls>
            <c:dLbl>
              <c:idx val="0"/>
              <c:layout>
                <c:manualLayout>
                  <c:x val="-0.18317902574825898"/>
                  <c:y val="4.0358321525369278E-2"/>
                </c:manualLayout>
              </c:layout>
              <c:tx>
                <c:rich>
                  <a:bodyPr rot="0" spcFirstLastPara="1" vertOverflow="ellipsis" vert="horz" wrap="square" lIns="38100" tIns="19050" rIns="38100" bIns="19050" anchor="ctr" anchorCtr="0">
                    <a:noAutofit/>
                  </a:bodyPr>
                  <a:lstStyle/>
                  <a:p>
                    <a:pPr algn="ctr">
                      <a:lnSpc>
                        <a:spcPts val="2400"/>
                      </a:lnSpc>
                      <a:defRPr lang="en-US" sz="2400" b="1" i="0" u="none" strike="noStrike" kern="1200" baseline="0">
                        <a:solidFill>
                          <a:schemeClr val="bg1"/>
                        </a:solidFill>
                        <a:latin typeface="Aptos" panose="020B0004020202020204" pitchFamily="34" charset="0"/>
                        <a:ea typeface="+mn-ea"/>
                        <a:cs typeface="Arial" panose="020B0604020202020204" pitchFamily="34" charset="0"/>
                      </a:defRPr>
                    </a:pPr>
                    <a:fld id="{28B5E9B5-E689-4976-BF0F-4F54D8694829}" type="PERCENTAGE">
                      <a:rPr lang="en-US" sz="4400" smtClean="0">
                        <a:solidFill>
                          <a:schemeClr val="bg1"/>
                        </a:solidFill>
                        <a:latin typeface="Aptos" panose="020B0004020202020204" pitchFamily="34" charset="0"/>
                      </a:rPr>
                      <a:pPr algn="ctr">
                        <a:lnSpc>
                          <a:spcPts val="2400"/>
                        </a:lnSpc>
                        <a:defRPr lang="en-US" sz="2400" b="1">
                          <a:solidFill>
                            <a:schemeClr val="bg1"/>
                          </a:solidFill>
                          <a:latin typeface="Aptos" panose="020B0004020202020204" pitchFamily="34" charset="0"/>
                          <a:cs typeface="Arial" panose="020B0604020202020204" pitchFamily="34" charset="0"/>
                        </a:defRPr>
                      </a:pPr>
                      <a:t>[PROCENT]</a:t>
                    </a:fld>
                    <a:endParaRPr lang="en-US" sz="4400">
                      <a:solidFill>
                        <a:schemeClr val="bg1"/>
                      </a:solidFill>
                      <a:latin typeface="Aptos" panose="020B0004020202020204" pitchFamily="34" charset="0"/>
                    </a:endParaRPr>
                  </a:p>
                  <a:p>
                    <a:pPr algn="ctr">
                      <a:lnSpc>
                        <a:spcPts val="2400"/>
                      </a:lnSpc>
                      <a:defRPr lang="en-US" sz="2400" b="1">
                        <a:solidFill>
                          <a:schemeClr val="bg1"/>
                        </a:solidFill>
                        <a:latin typeface="Aptos" panose="020B0004020202020204" pitchFamily="34" charset="0"/>
                        <a:cs typeface="Arial" panose="020B0604020202020204" pitchFamily="34" charset="0"/>
                      </a:defRPr>
                    </a:pPr>
                    <a:r>
                      <a:rPr lang="en-US" sz="1800" b="0" err="1">
                        <a:solidFill>
                          <a:schemeClr val="bg1"/>
                        </a:solidFill>
                        <a:latin typeface="Aptos" panose="020B0004020202020204" pitchFamily="34" charset="0"/>
                      </a:rPr>
                      <a:t>Fossilt</a:t>
                    </a:r>
                  </a:p>
                </c:rich>
              </c:tx>
              <c:spPr>
                <a:noFill/>
                <a:ln>
                  <a:noFill/>
                </a:ln>
                <a:effectLst/>
              </c:spPr>
              <c:txPr>
                <a:bodyPr rot="0" spcFirstLastPara="1" vertOverflow="ellipsis" vert="horz" wrap="square" lIns="38100" tIns="19050" rIns="38100" bIns="19050" anchor="ctr" anchorCtr="0">
                  <a:noAutofit/>
                </a:bodyPr>
                <a:lstStyle/>
                <a:p>
                  <a:pPr algn="ctr">
                    <a:lnSpc>
                      <a:spcPts val="2400"/>
                    </a:lnSpc>
                    <a:defRPr lang="en-US" sz="2400" b="1" i="0" u="none" strike="noStrike" kern="1200" baseline="0">
                      <a:solidFill>
                        <a:schemeClr val="bg1"/>
                      </a:solidFill>
                      <a:latin typeface="Aptos" panose="020B00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6450951131157802"/>
                      <c:h val="0.29083170888950893"/>
                    </c:manualLayout>
                  </c15:layout>
                  <c15:dlblFieldTable/>
                  <c15:showDataLabelsRange val="0"/>
                </c:ext>
                <c:ext xmlns:c16="http://schemas.microsoft.com/office/drawing/2014/chart" uri="{C3380CC4-5D6E-409C-BE32-E72D297353CC}">
                  <c16:uniqueId val="{00000001-E255-4E2C-830C-10D9FA130334}"/>
                </c:ext>
              </c:extLst>
            </c:dLbl>
            <c:dLbl>
              <c:idx val="1"/>
              <c:layout>
                <c:manualLayout>
                  <c:x val="0.17599425080573664"/>
                  <c:y val="-0.15898908780991297"/>
                </c:manualLayout>
              </c:layout>
              <c:tx>
                <c:rich>
                  <a:bodyPr rot="0" spcFirstLastPara="1" vertOverflow="ellipsis" vert="horz" wrap="square" lIns="38100" tIns="19050" rIns="38100" bIns="19050" anchor="ctr" anchorCtr="0">
                    <a:spAutoFit/>
                  </a:bodyPr>
                  <a:lstStyle/>
                  <a:p>
                    <a:pPr algn="ctr">
                      <a:lnSpc>
                        <a:spcPts val="2000"/>
                      </a:lnSpc>
                      <a:defRPr lang="en-US" sz="2400" b="0" i="0" u="none" strike="noStrike" kern="1200" baseline="0">
                        <a:solidFill>
                          <a:schemeClr val="tx1"/>
                        </a:solidFill>
                        <a:latin typeface="Aptos" panose="020B0004020202020204" pitchFamily="34" charset="0"/>
                        <a:ea typeface="+mn-ea"/>
                        <a:cs typeface="Arial" panose="020B0604020202020204" pitchFamily="34" charset="0"/>
                      </a:defRPr>
                    </a:pPr>
                    <a:fld id="{92C33F16-25E4-4203-8B85-C27BF9077702}" type="PERCENTAGE">
                      <a:rPr lang="en-US" smtClean="0"/>
                      <a:pPr algn="ctr">
                        <a:lnSpc>
                          <a:spcPts val="2000"/>
                        </a:lnSpc>
                        <a:defRPr lang="en-US" sz="2400">
                          <a:solidFill>
                            <a:schemeClr val="tx1"/>
                          </a:solidFill>
                          <a:latin typeface="Aptos" panose="020B0004020202020204" pitchFamily="34" charset="0"/>
                          <a:cs typeface="Arial" panose="020B0604020202020204" pitchFamily="34" charset="0"/>
                        </a:defRPr>
                      </a:pPr>
                      <a:t>[PROCENT]</a:t>
                    </a:fld>
                    <a:endParaRPr lang="en-US"/>
                  </a:p>
                  <a:p>
                    <a:pPr algn="ctr">
                      <a:lnSpc>
                        <a:spcPts val="2000"/>
                      </a:lnSpc>
                      <a:defRPr lang="en-US" sz="2400">
                        <a:solidFill>
                          <a:schemeClr val="tx1"/>
                        </a:solidFill>
                        <a:latin typeface="Aptos" panose="020B0004020202020204" pitchFamily="34" charset="0"/>
                        <a:cs typeface="Arial" panose="020B0604020202020204" pitchFamily="34" charset="0"/>
                      </a:defRPr>
                    </a:pPr>
                    <a:r>
                      <a:rPr lang="en-US" sz="1800"/>
                      <a:t>El</a:t>
                    </a:r>
                  </a:p>
                </c:rich>
              </c:tx>
              <c:spPr>
                <a:noFill/>
                <a:ln>
                  <a:noFill/>
                </a:ln>
                <a:effectLst/>
              </c:spPr>
              <c:txPr>
                <a:bodyPr rot="0" spcFirstLastPara="1" vertOverflow="ellipsis" vert="horz" wrap="square" lIns="38100" tIns="19050" rIns="38100" bIns="19050" anchor="ctr" anchorCtr="0">
                  <a:spAutoFit/>
                </a:bodyPr>
                <a:lstStyle/>
                <a:p>
                  <a:pPr algn="ctr">
                    <a:lnSpc>
                      <a:spcPts val="2000"/>
                    </a:lnSpc>
                    <a:defRPr lang="en-US" sz="2400" b="0" i="0" u="none" strike="noStrike" kern="1200" baseline="0">
                      <a:solidFill>
                        <a:schemeClr val="tx1"/>
                      </a:solidFill>
                      <a:latin typeface="Aptos" panose="020B00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255-4E2C-830C-10D9FA130334}"/>
                </c:ext>
              </c:extLst>
            </c:dLbl>
            <c:dLbl>
              <c:idx val="2"/>
              <c:layout>
                <c:manualLayout>
                  <c:x val="0.1772748399263599"/>
                  <c:y val="0.14250181057932501"/>
                </c:manualLayout>
              </c:layout>
              <c:tx>
                <c:rich>
                  <a:bodyPr rot="0" spcFirstLastPara="1" vertOverflow="ellipsis" vert="horz" wrap="square" lIns="38100" tIns="19050" rIns="38100" bIns="19050" anchor="ctr" anchorCtr="1">
                    <a:spAutoFit/>
                  </a:bodyPr>
                  <a:lstStyle/>
                  <a:p>
                    <a:pPr>
                      <a:lnSpc>
                        <a:spcPts val="2000"/>
                      </a:lnSpc>
                      <a:defRPr sz="1197" b="0" i="0" u="none" strike="noStrike" kern="1200" baseline="0">
                        <a:solidFill>
                          <a:schemeClr val="tx1"/>
                        </a:solidFill>
                        <a:latin typeface="Aptos" panose="020B0004020202020204" pitchFamily="34" charset="0"/>
                        <a:ea typeface="+mn-ea"/>
                        <a:cs typeface="+mn-cs"/>
                      </a:defRPr>
                    </a:pPr>
                    <a:fld id="{FDC0BB7B-7855-4445-AA35-215AECE90DE6}" type="PERCENTAGE">
                      <a:rPr lang="en-US" sz="2400" b="0" spc="-50" baseline="0" smtClean="0">
                        <a:solidFill>
                          <a:schemeClr val="tx1"/>
                        </a:solidFill>
                        <a:latin typeface="Aptos" panose="020B0004020202020204" pitchFamily="34" charset="0"/>
                        <a:cs typeface="Arial" panose="020B0604020202020204" pitchFamily="34" charset="0"/>
                      </a:rPr>
                      <a:pPr>
                        <a:lnSpc>
                          <a:spcPts val="2000"/>
                        </a:lnSpc>
                        <a:defRPr>
                          <a:solidFill>
                            <a:schemeClr val="tx1"/>
                          </a:solidFill>
                          <a:latin typeface="Aptos" panose="020B0004020202020204" pitchFamily="34" charset="0"/>
                        </a:defRPr>
                      </a:pPr>
                      <a:t>[PROCENT]</a:t>
                    </a:fld>
                    <a:endParaRPr lang="en-US" sz="2400" b="0" spc="-50" baseline="0">
                      <a:solidFill>
                        <a:schemeClr val="tx1"/>
                      </a:solidFill>
                      <a:latin typeface="Aptos" panose="020B0004020202020204" pitchFamily="34" charset="0"/>
                      <a:cs typeface="Arial" panose="020B0604020202020204" pitchFamily="34" charset="0"/>
                    </a:endParaRPr>
                  </a:p>
                  <a:p>
                    <a:pPr>
                      <a:lnSpc>
                        <a:spcPts val="2000"/>
                      </a:lnSpc>
                      <a:defRPr>
                        <a:solidFill>
                          <a:schemeClr val="tx1"/>
                        </a:solidFill>
                        <a:latin typeface="Aptos" panose="020B0004020202020204" pitchFamily="34" charset="0"/>
                      </a:defRPr>
                    </a:pPr>
                    <a:r>
                      <a:rPr lang="en-US" sz="1800" b="0" spc="-50" baseline="0" err="1">
                        <a:solidFill>
                          <a:schemeClr val="tx1"/>
                        </a:solidFill>
                        <a:latin typeface="Aptos" panose="020B0004020202020204" pitchFamily="34" charset="0"/>
                        <a:cs typeface="Arial" panose="020B0604020202020204" pitchFamily="34" charset="0"/>
                      </a:rPr>
                      <a:t>Förnybart</a:t>
                    </a:r>
                  </a:p>
                </c:rich>
              </c:tx>
              <c:spPr>
                <a:noFill/>
                <a:ln>
                  <a:noFill/>
                </a:ln>
                <a:effectLst/>
              </c:spPr>
              <c:txPr>
                <a:bodyPr rot="0" spcFirstLastPara="1" vertOverflow="ellipsis" vert="horz" wrap="square" lIns="38100" tIns="19050" rIns="38100" bIns="19050" anchor="ctr" anchorCtr="1">
                  <a:spAutoFit/>
                </a:bodyPr>
                <a:lstStyle/>
                <a:p>
                  <a:pPr>
                    <a:lnSpc>
                      <a:spcPts val="2000"/>
                    </a:lnSpc>
                    <a:defRPr sz="1197" b="0" i="0" u="none" strike="noStrike" kern="1200" baseline="0">
                      <a:solidFill>
                        <a:schemeClr val="tx1"/>
                      </a:solidFill>
                      <a:latin typeface="Aptos" panose="020B0004020202020204" pitchFamily="34" charset="0"/>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255-4E2C-830C-10D9FA130334}"/>
                </c:ext>
              </c:extLst>
            </c:dLbl>
            <c:dLbl>
              <c:idx val="3"/>
              <c:layout>
                <c:manualLayout>
                  <c:x val="7.5228168761375031E-2"/>
                  <c:y val="0.14887263644259877"/>
                </c:manualLayout>
              </c:layout>
              <c:tx>
                <c:rich>
                  <a:bodyPr rot="0" spcFirstLastPara="1" vertOverflow="ellipsis" vert="horz" wrap="square" lIns="38100" tIns="19050" rIns="38100" bIns="19050" anchor="ctr" anchorCtr="0">
                    <a:spAutoFit/>
                  </a:bodyPr>
                  <a:lstStyle/>
                  <a:p>
                    <a:pPr algn="ctr">
                      <a:lnSpc>
                        <a:spcPts val="1400"/>
                      </a:lnSpc>
                      <a:spcAft>
                        <a:spcPts val="1200"/>
                      </a:spcAft>
                      <a:defRPr lang="en-US" sz="2400" b="0" i="0" u="none" strike="noStrike" kern="1200" baseline="0">
                        <a:solidFill>
                          <a:schemeClr val="tx1"/>
                        </a:solidFill>
                        <a:latin typeface="Aptos" panose="020B0004020202020204" pitchFamily="34" charset="0"/>
                        <a:ea typeface="+mn-ea"/>
                        <a:cs typeface="Arial" panose="020B0604020202020204" pitchFamily="34" charset="0"/>
                      </a:defRPr>
                    </a:pPr>
                    <a:r>
                      <a:rPr lang="en-US" sz="1400" err="1"/>
                      <a:t>Fjärr</a:t>
                    </a:r>
                    <a:r>
                      <a:rPr lang="en-US" sz="1400"/>
                      <a:t>-</a:t>
                    </a:r>
                    <a:br>
                      <a:rPr lang="en-US" sz="1400"/>
                    </a:br>
                    <a:r>
                      <a:rPr lang="en-US" sz="1400" err="1"/>
                      <a:t>värme</a:t>
                    </a:r>
                    <a:endParaRPr lang="en-US" sz="1400"/>
                  </a:p>
                  <a:p>
                    <a:pPr algn="ctr">
                      <a:lnSpc>
                        <a:spcPts val="1400"/>
                      </a:lnSpc>
                      <a:spcAft>
                        <a:spcPts val="1200"/>
                      </a:spcAft>
                      <a:defRPr lang="en-US" sz="2400">
                        <a:solidFill>
                          <a:schemeClr val="tx1"/>
                        </a:solidFill>
                        <a:latin typeface="Aptos" panose="020B0004020202020204" pitchFamily="34" charset="0"/>
                        <a:cs typeface="Arial" panose="020B0604020202020204" pitchFamily="34" charset="0"/>
                      </a:defRPr>
                    </a:pPr>
                    <a:fld id="{1B96BEB5-52FE-4B19-AA58-9784F7754EA7}" type="PERCENTAGE">
                      <a:rPr lang="en-US" smtClean="0"/>
                      <a:pPr algn="ctr">
                        <a:lnSpc>
                          <a:spcPts val="1400"/>
                        </a:lnSpc>
                        <a:spcAft>
                          <a:spcPts val="1200"/>
                        </a:spcAft>
                        <a:defRPr lang="en-US" sz="2400">
                          <a:solidFill>
                            <a:schemeClr val="tx1"/>
                          </a:solidFill>
                          <a:latin typeface="Aptos" panose="020B0004020202020204" pitchFamily="34" charset="0"/>
                          <a:cs typeface="Arial" panose="020B0604020202020204" pitchFamily="34" charset="0"/>
                        </a:defRPr>
                      </a:pPr>
                      <a:t>[PROCENT]</a:t>
                    </a:fld>
                    <a:endParaRPr lang="sv-SE"/>
                  </a:p>
                </c:rich>
              </c:tx>
              <c:spPr>
                <a:noFill/>
                <a:ln>
                  <a:noFill/>
                </a:ln>
                <a:effectLst/>
              </c:spPr>
              <c:txPr>
                <a:bodyPr rot="0" spcFirstLastPara="1" vertOverflow="ellipsis" vert="horz" wrap="square" lIns="38100" tIns="19050" rIns="38100" bIns="19050" anchor="ctr" anchorCtr="0">
                  <a:spAutoFit/>
                </a:bodyPr>
                <a:lstStyle/>
                <a:p>
                  <a:pPr algn="ctr">
                    <a:lnSpc>
                      <a:spcPts val="1400"/>
                    </a:lnSpc>
                    <a:spcAft>
                      <a:spcPts val="1200"/>
                    </a:spcAft>
                    <a:defRPr lang="en-US" sz="2400" b="0" i="0" u="none" strike="noStrike" kern="1200" baseline="0">
                      <a:solidFill>
                        <a:schemeClr val="tx1"/>
                      </a:solidFill>
                      <a:latin typeface="Aptos" panose="020B00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255-4E2C-830C-10D9FA1303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sv-S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4"/>
                <c:pt idx="0">
                  <c:v>Fossilt</c:v>
                </c:pt>
                <c:pt idx="1">
                  <c:v>El</c:v>
                </c:pt>
                <c:pt idx="2">
                  <c:v>Förnybart</c:v>
                </c:pt>
                <c:pt idx="3">
                  <c:v>Fjärrvärme</c:v>
                </c:pt>
              </c:strCache>
            </c:strRef>
          </c:cat>
          <c:val>
            <c:numRef>
              <c:f>Blad1!$B$2:$B$6</c:f>
              <c:numCache>
                <c:formatCode>General</c:formatCode>
                <c:ptCount val="5"/>
                <c:pt idx="0">
                  <c:v>30</c:v>
                </c:pt>
                <c:pt idx="1">
                  <c:v>19</c:v>
                </c:pt>
                <c:pt idx="2">
                  <c:v>8</c:v>
                </c:pt>
                <c:pt idx="3">
                  <c:v>5</c:v>
                </c:pt>
              </c:numCache>
            </c:numRef>
          </c:val>
          <c:extLst>
            <c:ext xmlns:c16="http://schemas.microsoft.com/office/drawing/2014/chart" uri="{C3380CC4-5D6E-409C-BE32-E72D297353CC}">
              <c16:uniqueId val="{0000000A-E255-4E2C-830C-10D9FA130334}"/>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EAA8_2B77346E.xml><?xml version="1.0" encoding="utf-8"?>
<p188:cmLst xmlns:a="http://schemas.openxmlformats.org/drawingml/2006/main" xmlns:r="http://schemas.openxmlformats.org/officeDocument/2006/relationships" xmlns:p188="http://schemas.microsoft.com/office/powerpoint/2018/8/main">
  <p188:cm id="{39184C3D-0179-44C3-B407-6579C8ABF62B}" authorId="{045BE3A9-3EDF-C436-1B93-CD2CBFB98EFB}" status="resolved" created="2026-02-04T09:58:44.411" complete="100000">
    <pc:sldMkLst xmlns:pc="http://schemas.microsoft.com/office/powerpoint/2013/main/command">
      <pc:docMk/>
      <pc:sldMk cId="729232494" sldId="2147478184"/>
    </pc:sldMkLst>
    <p188:txBody>
      <a:bodyPr/>
      <a:lstStyle/>
      <a:p>
        <a:r>
          <a:rPr lang="en-US"/>
          <a:t>Läggg till en slut-punch om att allt inte är frid och fröjd, och att vi bheöver öka takten (det som står i sista meningen i manuset men inte syns i sliden)</a:t>
        </a:r>
      </a:p>
    </p188:txBody>
  </p188:cm>
  <p188:cm id="{27CE110C-5A92-4C69-A1D7-4B58C0126C61}" authorId="{A19C8E7A-29B9-A8EF-F3A5-E3FC0AC96D83}" created="2026-02-04T09:59:00.787">
    <ac:deMkLst xmlns:ac="http://schemas.microsoft.com/office/drawing/2013/main/command">
      <pc:docMk xmlns:pc="http://schemas.microsoft.com/office/powerpoint/2013/main/command"/>
      <pc:sldMk xmlns:pc="http://schemas.microsoft.com/office/powerpoint/2013/main/command" cId="729232494" sldId="2147478184"/>
      <ac:spMk id="6" creationId="{6AA98E14-97DB-0E94-7211-52BBACAAC38C}"/>
    </ac:deMkLst>
    <p188:replyLst>
      <p188:reply id="{C0094FD5-41E6-4EC0-9898-74EAA2CBE303}" authorId="{BFCDAD48-182A-0621-08A3-8B371245F517}" created="2026-03-02T13:57:28.052">
        <p188:txBody>
          <a:bodyPr/>
          <a:lstStyle/>
          <a:p>
            <a:r>
              <a:rPr lang="en-US"/>
              <a:t>Ja, samverkan kanske är tjatigt men det finns ändå en igenkänning i de ordet som jag tror är bra för målgruppen? </a:t>
            </a:r>
          </a:p>
        </p188:txBody>
      </p188:reply>
    </p188:replyLst>
    <p188:txBody>
      <a:bodyPr/>
      <a:lstStyle/>
      <a:p>
        <a:r>
          <a:rPr lang="sv-SE"/>
          <a:t>Kanske behöver vi gå från (det relativt trötta…) ”samverkan” till det pigga och vassare ”koordinerad samhandling”?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12A07-F395-46AD-9859-8D286D990726}" type="datetimeFigureOut">
              <a:rPr lang="sv-SE" smtClean="0"/>
              <a:t>2026-04-13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D074F-D64D-49A9-BD06-9EC1A8FBD1BA}" type="slidenum">
              <a:rPr lang="sv-SE" smtClean="0"/>
              <a:t>‹#›</a:t>
            </a:fld>
            <a:endParaRPr lang="sv-SE"/>
          </a:p>
        </p:txBody>
      </p:sp>
    </p:spTree>
    <p:extLst>
      <p:ext uri="{BB962C8B-B14F-4D97-AF65-F5344CB8AC3E}">
        <p14:creationId xmlns:p14="http://schemas.microsoft.com/office/powerpoint/2010/main" val="343903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llanarkiv-offentlig.vgregion.se/alfresco/s/archive/stream/public/v1/source/available/sofia/rs7897-268913469-904/native/Rapport_Industrins%20omst%c3%a4llning%20p%c3%a5g%c3%a5r%20trots%20os%c3%a4kerhet_elbehov%202035.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60000"/>
              </a:lnSpc>
            </a:pPr>
            <a:endParaRPr lang="sv-SE"/>
          </a:p>
        </p:txBody>
      </p:sp>
      <p:sp>
        <p:nvSpPr>
          <p:cNvPr id="4" name="Slide Number Placeholder 3"/>
          <p:cNvSpPr>
            <a:spLocks noGrp="1"/>
          </p:cNvSpPr>
          <p:nvPr>
            <p:ph type="sldNum" sz="quarter" idx="5"/>
          </p:nvPr>
        </p:nvSpPr>
        <p:spPr/>
        <p:txBody>
          <a:bodyPr/>
          <a:lstStyle/>
          <a:p>
            <a:fld id="{CB7A7EB3-6D2C-46B7-BF4D-A5100E1CA477}" type="slidenum">
              <a:rPr lang="en-US"/>
              <a:t>1</a:t>
            </a:fld>
            <a:endParaRPr lang="en-US"/>
          </a:p>
        </p:txBody>
      </p:sp>
    </p:spTree>
    <p:extLst>
      <p:ext uri="{BB962C8B-B14F-4D97-AF65-F5344CB8AC3E}">
        <p14:creationId xmlns:p14="http://schemas.microsoft.com/office/powerpoint/2010/main" val="46789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78D53-54A6-E066-1C42-C8C18F8FE8B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F5A5B07-7D5E-EE45-E427-AB16746E93D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229363-3CA7-6189-A991-FA8023F24480}"/>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Sans-Serif" panose="020B0604020202020204" pitchFamily="34" charset="0"/>
              <a:buNone/>
              <a:tabLst/>
              <a:defRPr/>
            </a:pPr>
            <a:r>
              <a:rPr lang="sv-SE" sz="1400" b="1">
                <a:latin typeface="Calibri"/>
                <a:ea typeface="Calibri"/>
                <a:cs typeface="Calibri"/>
              </a:rPr>
              <a:t>Hela Västra Götaland är beroende av industrin</a:t>
            </a:r>
            <a:endParaRPr lang="en-US" sz="1400"/>
          </a:p>
          <a:p>
            <a:pPr marL="285750" indent="-285750">
              <a:lnSpc>
                <a:spcPct val="100000"/>
              </a:lnSpc>
              <a:spcBef>
                <a:spcPts val="0"/>
              </a:spcBef>
              <a:buFont typeface="Arial,Sans-Serif" panose="020B0604020202020204" pitchFamily="34" charset="0"/>
            </a:pPr>
            <a:endParaRPr lang="sv-SE" sz="1400">
              <a:ea typeface="Calibri"/>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Sans-Serif" panose="020B0604020202020204" pitchFamily="34" charset="0"/>
              <a:buNone/>
              <a:tabLst/>
              <a:defRPr/>
            </a:pPr>
            <a:r>
              <a:rPr lang="sv-SE" sz="1200">
                <a:latin typeface="Verdana"/>
                <a:ea typeface="Verdana"/>
              </a:rPr>
              <a:t>Tillverkningsindustrin finnas i alla delregioner, men </a:t>
            </a:r>
            <a:r>
              <a:rPr lang="sv-SE"/>
              <a:t>finns koncentrerade till ett antal starka industricentrum i regionen.</a:t>
            </a:r>
            <a:endParaRPr lang="sv-SE" sz="1200">
              <a:latin typeface="Verdana"/>
              <a:ea typeface="Verdana"/>
            </a:endParaRPr>
          </a:p>
          <a:p>
            <a:pPr marL="285750" indent="-285750">
              <a:lnSpc>
                <a:spcPct val="100000"/>
              </a:lnSpc>
              <a:spcBef>
                <a:spcPts val="0"/>
              </a:spcBef>
              <a:spcAft>
                <a:spcPts val="600"/>
              </a:spcAft>
              <a:buFont typeface="Arial,Sans-Serif" panose="020B0604020202020204" pitchFamily="34" charset="0"/>
            </a:pPr>
            <a:endParaRPr lang="sv-SE" sz="1200">
              <a:latin typeface="Verdana"/>
              <a:ea typeface="Verdana"/>
            </a:endParaRPr>
          </a:p>
          <a:p>
            <a:pPr marL="285750" marR="0" lvl="0" indent="-285750" algn="l" defTabSz="914400" rtl="0" eaLnBrk="1" fontAlgn="auto" latinLnBrk="0" hangingPunct="1">
              <a:lnSpc>
                <a:spcPct val="100000"/>
              </a:lnSpc>
              <a:spcBef>
                <a:spcPts val="0"/>
              </a:spcBef>
              <a:spcAft>
                <a:spcPts val="600"/>
              </a:spcAft>
              <a:buClrTx/>
              <a:buSzTx/>
              <a:buFont typeface="Arial,Sans-Serif" panose="020B0604020202020204" pitchFamily="34" charset="0"/>
              <a:buNone/>
              <a:tabLst/>
              <a:defRPr/>
            </a:pPr>
            <a:r>
              <a:rPr lang="sv-SE" sz="1200">
                <a:latin typeface="Verdana"/>
                <a:ea typeface="Verdana"/>
              </a:rPr>
              <a:t>Även om industrins arbetsplatser finns koncentrerade till specifika platser är de invånare</a:t>
            </a:r>
            <a:r>
              <a:rPr lang="sv-SE"/>
              <a:t> i alla kommuner som arbetar i tillverkningsindustrin och till den</a:t>
            </a:r>
          </a:p>
          <a:p>
            <a:pPr marL="285750" marR="0" lvl="0" indent="-285750" algn="l" defTabSz="914400" rtl="0" eaLnBrk="1" fontAlgn="auto" latinLnBrk="0" hangingPunct="1">
              <a:lnSpc>
                <a:spcPct val="100000"/>
              </a:lnSpc>
              <a:spcBef>
                <a:spcPts val="0"/>
              </a:spcBef>
              <a:spcAft>
                <a:spcPts val="600"/>
              </a:spcAft>
              <a:buClrTx/>
              <a:buSzTx/>
              <a:buFont typeface="Arial,Sans-Serif" panose="020B0604020202020204" pitchFamily="34" charset="0"/>
              <a:buNone/>
              <a:tabLst/>
              <a:defRPr/>
            </a:pPr>
            <a:r>
              <a:rPr lang="sv-SE"/>
              <a:t>kopplade företagstjänster.</a:t>
            </a:r>
          </a:p>
          <a:p>
            <a:pPr marL="285750" marR="0" lvl="0" indent="-285750" algn="l" defTabSz="914400" rtl="0" eaLnBrk="1" fontAlgn="auto" latinLnBrk="0" hangingPunct="1">
              <a:lnSpc>
                <a:spcPct val="100000"/>
              </a:lnSpc>
              <a:spcBef>
                <a:spcPts val="0"/>
              </a:spcBef>
              <a:spcAft>
                <a:spcPts val="600"/>
              </a:spcAft>
              <a:buClrTx/>
              <a:buSzTx/>
              <a:buFont typeface="Arial,Sans-Serif" panose="020B0604020202020204" pitchFamily="34" charset="0"/>
              <a:buNone/>
              <a:tabLst/>
              <a:defRPr/>
            </a:pPr>
            <a:endParaRPr lang="sv-SE"/>
          </a:p>
          <a:p>
            <a:pPr marL="285750" marR="0" lvl="0" indent="-285750" algn="l" defTabSz="914400" rtl="0" eaLnBrk="1" fontAlgn="auto" latinLnBrk="0" hangingPunct="1">
              <a:lnSpc>
                <a:spcPct val="100000"/>
              </a:lnSpc>
              <a:spcBef>
                <a:spcPts val="0"/>
              </a:spcBef>
              <a:spcAft>
                <a:spcPts val="600"/>
              </a:spcAft>
              <a:buClrTx/>
              <a:buSzTx/>
              <a:buFont typeface="Arial,Sans-Serif" panose="020B0604020202020204" pitchFamily="34" charset="0"/>
              <a:buNone/>
              <a:tabLst/>
              <a:defRPr/>
            </a:pPr>
            <a:r>
              <a:rPr lang="sv-SE"/>
              <a:t>Mellan 20-30 av alla kommuners invånare i arbetsför ålder har sitt jobb tack vare den västsvenska industrin. Därmed är alla kommuners invånare och </a:t>
            </a:r>
          </a:p>
          <a:p>
            <a:pPr marL="285750" marR="0" lvl="0" indent="-285750" algn="l" defTabSz="914400" rtl="0" eaLnBrk="1" fontAlgn="auto" latinLnBrk="0" hangingPunct="1">
              <a:lnSpc>
                <a:spcPct val="100000"/>
              </a:lnSpc>
              <a:spcBef>
                <a:spcPts val="0"/>
              </a:spcBef>
              <a:spcAft>
                <a:spcPts val="600"/>
              </a:spcAft>
              <a:buClrTx/>
              <a:buSzTx/>
              <a:buFont typeface="Arial,Sans-Serif" panose="020B0604020202020204" pitchFamily="34" charset="0"/>
              <a:buNone/>
              <a:tabLst/>
              <a:defRPr/>
            </a:pPr>
            <a:r>
              <a:rPr lang="sv-SE"/>
              <a:t>skattefinansierade välfärd beroende av att den platsbundna industrin får tillgång till förutsättningar att fortsätta utvecklas i regionen. En sådan central </a:t>
            </a:r>
          </a:p>
          <a:p>
            <a:pPr marL="285750" marR="0" lvl="0" indent="-285750" algn="l" defTabSz="914400" rtl="0" eaLnBrk="1" fontAlgn="auto" latinLnBrk="0" hangingPunct="1">
              <a:lnSpc>
                <a:spcPct val="100000"/>
              </a:lnSpc>
              <a:spcBef>
                <a:spcPts val="0"/>
              </a:spcBef>
              <a:spcAft>
                <a:spcPts val="600"/>
              </a:spcAft>
              <a:buClrTx/>
              <a:buSzTx/>
              <a:buFont typeface="Arial,Sans-Serif" panose="020B0604020202020204" pitchFamily="34" charset="0"/>
              <a:buNone/>
              <a:tabLst/>
              <a:defRPr/>
            </a:pPr>
            <a:r>
              <a:rPr lang="sv-SE"/>
              <a:t>förutsättning är mer lokalt producerad fossilfri el.</a:t>
            </a:r>
          </a:p>
          <a:p>
            <a:pPr marL="285750" indent="-285750">
              <a:lnSpc>
                <a:spcPct val="100000"/>
              </a:lnSpc>
              <a:spcBef>
                <a:spcPts val="0"/>
              </a:spcBef>
              <a:spcAft>
                <a:spcPts val="600"/>
              </a:spcAft>
              <a:buFont typeface="Arial,Sans-Serif" panose="020B0604020202020204" pitchFamily="34" charset="0"/>
            </a:pPr>
            <a:endParaRPr lang="sv-SE" sz="1200">
              <a:latin typeface="Verdana"/>
              <a:ea typeface="Verdana"/>
            </a:endParaRPr>
          </a:p>
          <a:p>
            <a:pPr marL="285750" marR="0" lvl="0" indent="-285750" algn="l" defTabSz="914400" rtl="0" eaLnBrk="1" fontAlgn="auto" latinLnBrk="0" hangingPunct="1">
              <a:lnSpc>
                <a:spcPct val="100000"/>
              </a:lnSpc>
              <a:spcBef>
                <a:spcPts val="0"/>
              </a:spcBef>
              <a:spcAft>
                <a:spcPts val="600"/>
              </a:spcAft>
              <a:buClrTx/>
              <a:buSzTx/>
              <a:buFont typeface="Arial,Sans-Serif" panose="020B0604020202020204" pitchFamily="34" charset="0"/>
              <a:buNone/>
              <a:tabLst/>
              <a:defRPr/>
            </a:pPr>
            <a:r>
              <a:rPr lang="sv-SE" sz="1200">
                <a:latin typeface="Verdana"/>
                <a:ea typeface="Verdana"/>
              </a:rPr>
              <a:t>Att alla kommuner är beroende av industrin beror på multiplikatoreffekten som säger att ett jobb i en viss sektor ger upphov till en viss mängd jobb i andra </a:t>
            </a:r>
          </a:p>
          <a:p>
            <a:pPr marL="285750" marR="0" lvl="0" indent="-285750" algn="l" defTabSz="914400" rtl="0" eaLnBrk="1" fontAlgn="auto" latinLnBrk="0" hangingPunct="1">
              <a:lnSpc>
                <a:spcPct val="100000"/>
              </a:lnSpc>
              <a:spcBef>
                <a:spcPts val="0"/>
              </a:spcBef>
              <a:spcAft>
                <a:spcPts val="600"/>
              </a:spcAft>
              <a:buClrTx/>
              <a:buSzTx/>
              <a:buFont typeface="Arial,Sans-Serif" panose="020B0604020202020204" pitchFamily="34" charset="0"/>
              <a:buNone/>
              <a:tabLst/>
              <a:defRPr/>
            </a:pPr>
            <a:r>
              <a:rPr lang="sv-SE" sz="1200">
                <a:latin typeface="Verdana"/>
                <a:ea typeface="Verdana"/>
              </a:rPr>
              <a:t>delar av </a:t>
            </a:r>
            <a:r>
              <a:rPr lang="sv-SE"/>
              <a:t>ekonomin. Industrin skapar till exempel jobb inom serviceyrken som restaurang och inom stödtjänster som elektronik och IT.</a:t>
            </a:r>
            <a:endParaRPr lang="sv-SE">
              <a:solidFill>
                <a:srgbClr val="444444"/>
              </a:solidFill>
              <a:ea typeface="Calibri" panose="020F0502020204030204"/>
              <a:cs typeface="Calibri" panose="020F0502020204030204"/>
            </a:endParaRPr>
          </a:p>
          <a:p>
            <a:pPr marL="285750" indent="-285750">
              <a:lnSpc>
                <a:spcPct val="100000"/>
              </a:lnSpc>
              <a:spcBef>
                <a:spcPts val="0"/>
              </a:spcBef>
              <a:spcAft>
                <a:spcPts val="600"/>
              </a:spcAft>
              <a:buFont typeface="Arial,Sans-Serif" panose="020B0604020202020204" pitchFamily="34" charset="0"/>
            </a:pPr>
            <a:endParaRPr lang="sv-SE"/>
          </a:p>
          <a:p>
            <a:pPr>
              <a:lnSpc>
                <a:spcPct val="130000"/>
              </a:lnSpc>
            </a:pPr>
            <a:r>
              <a:rPr lang="sv-SE" i="1"/>
              <a:t>Bilderna är framtagna av VGR analysavdelning utifrån SCB data, dessa kan justeras med hjälp av VGR</a:t>
            </a:r>
          </a:p>
        </p:txBody>
      </p:sp>
      <p:sp>
        <p:nvSpPr>
          <p:cNvPr id="4" name="Platshållare för bildnummer 3">
            <a:extLst>
              <a:ext uri="{FF2B5EF4-FFF2-40B4-BE49-F238E27FC236}">
                <a16:creationId xmlns:a16="http://schemas.microsoft.com/office/drawing/2014/main" id="{2AEE9568-A825-EC20-1006-9CEB4516CD74}"/>
              </a:ext>
            </a:extLst>
          </p:cNvPr>
          <p:cNvSpPr>
            <a:spLocks noGrp="1"/>
          </p:cNvSpPr>
          <p:nvPr>
            <p:ph type="sldNum" sz="quarter" idx="5"/>
          </p:nvPr>
        </p:nvSpPr>
        <p:spPr/>
        <p:txBody>
          <a:bodyPr/>
          <a:lstStyle/>
          <a:p>
            <a:fld id="{67FD074F-D64D-49A9-BD06-9EC1A8FBD1BA}" type="slidenum">
              <a:rPr lang="sv-SE" smtClean="0"/>
              <a:t>10</a:t>
            </a:fld>
            <a:endParaRPr lang="sv-SE"/>
          </a:p>
        </p:txBody>
      </p:sp>
    </p:spTree>
    <p:extLst>
      <p:ext uri="{BB962C8B-B14F-4D97-AF65-F5344CB8AC3E}">
        <p14:creationId xmlns:p14="http://schemas.microsoft.com/office/powerpoint/2010/main" val="165338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7787D-238A-20CE-9C21-4D6A8D1C411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0B60CB9-9A39-2A58-F200-526FE8C7F3C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085EBA2-B3C4-6ED9-6185-7629240D2181}"/>
              </a:ext>
            </a:extLst>
          </p:cNvPr>
          <p:cNvSpPr>
            <a:spLocks noGrp="1"/>
          </p:cNvSpPr>
          <p:nvPr>
            <p:ph type="body" idx="1"/>
          </p:nvPr>
        </p:nvSpPr>
        <p:spPr/>
        <p:txBody>
          <a:bodyPr/>
          <a:lstStyle/>
          <a:p>
            <a:pPr>
              <a:defRPr/>
            </a:pPr>
            <a:r>
              <a:rPr lang="sv-SE" b="1">
                <a:ea typeface="Calibri"/>
                <a:cs typeface="Calibri"/>
              </a:rPr>
              <a:t>Omställningen har ej stannat av – planer ligger fast.</a:t>
            </a:r>
          </a:p>
          <a:p>
            <a:pPr marL="0" indent="0">
              <a:buFont typeface="Arial" panose="020B0604020202020204" pitchFamily="34" charset="0"/>
              <a:buNone/>
            </a:pPr>
            <a:endParaRPr lang="sv-SE">
              <a:ea typeface="Calibri"/>
              <a:cs typeface="Calibri"/>
            </a:endParaRPr>
          </a:p>
          <a:p>
            <a:pPr marL="0" indent="0">
              <a:buFont typeface="Arial"/>
              <a:buNone/>
            </a:pPr>
            <a:r>
              <a:rPr lang="sv-SE"/>
              <a:t>Det görs mycket stora investeringar i Västra Götaland för att industrin ska kunna ställa om till fossilfria tillverkningsprocesser och bygga fossilfria produkter. </a:t>
            </a:r>
            <a:endParaRPr lang="sv-SE">
              <a:solidFill>
                <a:srgbClr val="444444"/>
              </a:solidFill>
            </a:endParaRPr>
          </a:p>
          <a:p>
            <a:pPr marL="0" indent="0">
              <a:buFont typeface="Arial"/>
              <a:buNone/>
            </a:pPr>
            <a:endParaRPr lang="sv-SE"/>
          </a:p>
          <a:p>
            <a:pPr marL="0" indent="0">
              <a:buFont typeface="Arial"/>
              <a:buNone/>
            </a:pPr>
            <a:r>
              <a:rPr lang="sv-SE"/>
              <a:t>För att den gröna omställningen ska bli av i rätt tid krävs att vi kan få fram hållbar el till hållbara priser</a:t>
            </a:r>
            <a:endParaRPr lang="sv-SE">
              <a:solidFill>
                <a:srgbClr val="444444"/>
              </a:solidFill>
            </a:endParaRPr>
          </a:p>
          <a:p>
            <a:pPr marL="0" indent="0">
              <a:buFont typeface="Arial"/>
              <a:buNone/>
            </a:pPr>
            <a:endParaRPr lang="sv-SE"/>
          </a:p>
          <a:p>
            <a:pPr marL="0" indent="0">
              <a:buFont typeface="Arial"/>
              <a:buNone/>
            </a:pPr>
            <a:r>
              <a:rPr lang="sv-SE"/>
              <a:t>Vi är i början av en investeringsvåg där planerna redan sträcker sig ett par decennier fram i tiden, kommande investeringar behöver rätt förutsättningar</a:t>
            </a:r>
            <a:endParaRPr lang="sv-SE">
              <a:solidFill>
                <a:srgbClr val="444444"/>
              </a:solidFill>
            </a:endParaRPr>
          </a:p>
          <a:p>
            <a:pPr marL="0" indent="0">
              <a:buFont typeface="Arial" panose="020B0604020202020204" pitchFamily="34" charset="0"/>
              <a:buNone/>
            </a:pPr>
            <a:endParaRPr lang="sv-SE">
              <a:ea typeface="Calibri"/>
              <a:cs typeface="Calibri"/>
            </a:endParaRPr>
          </a:p>
          <a:p>
            <a:pPr marL="0" indent="0">
              <a:spcAft>
                <a:spcPts val="600"/>
              </a:spcAft>
              <a:buFont typeface="Arial"/>
              <a:buNone/>
            </a:pPr>
            <a:r>
              <a:rPr lang="sv-SE" b="1">
                <a:ea typeface="Calibri"/>
                <a:cs typeface="Calibri"/>
              </a:rPr>
              <a:t>Vad blir effekterna om </a:t>
            </a:r>
            <a:r>
              <a:rPr lang="sv-SE" b="1"/>
              <a:t>industrin inte får tillgång på el och effekt</a:t>
            </a:r>
            <a:endParaRPr lang="en-US" b="1">
              <a:solidFill>
                <a:srgbClr val="444444"/>
              </a:solidFill>
            </a:endParaRPr>
          </a:p>
          <a:p>
            <a:pPr marL="171450" indent="-171450">
              <a:spcAft>
                <a:spcPts val="600"/>
              </a:spcAft>
              <a:buFont typeface="Arial"/>
              <a:buChar char="•"/>
            </a:pPr>
            <a:endParaRPr lang="sv-SE">
              <a:solidFill>
                <a:srgbClr val="444444"/>
              </a:solidFill>
            </a:endParaRPr>
          </a:p>
          <a:p>
            <a:pPr marL="0" indent="0">
              <a:spcAft>
                <a:spcPts val="600"/>
              </a:spcAft>
              <a:buFont typeface="Arial,Sans-Serif"/>
              <a:buNone/>
            </a:pPr>
            <a:r>
              <a:rPr lang="sv-SE"/>
              <a:t>Företagen har beslutat att ställa om, de ser att framtida konkurrenskraft ligger i fossilfria processer. Därför söker industrin rätt lokalisering för att kunna utveckla sin verksamhet utifrån fastslagna planer. Finns inte de förutsättningarna i Västra Götaland kommer de flytta för att hitta rätt förutsättningar.  Tillgång till el och effekt till konkurrenskraftiga priser är något företag kan få på andra platser.</a:t>
            </a:r>
          </a:p>
          <a:p>
            <a:pPr marL="0" indent="0">
              <a:spcAft>
                <a:spcPts val="600"/>
              </a:spcAft>
              <a:buFont typeface="Arial,Sans-Serif"/>
              <a:buNone/>
            </a:pPr>
            <a:endParaRPr lang="sv-SE"/>
          </a:p>
          <a:p>
            <a:pPr marL="0" indent="0">
              <a:spcAft>
                <a:spcPts val="600"/>
              </a:spcAft>
              <a:buFont typeface="Arial,Sans-Serif"/>
              <a:buNone/>
            </a:pPr>
            <a:r>
              <a:rPr lang="sv-SE"/>
              <a:t>Även nyetableringar kommer utebli. Den befintliga industrin i Västra Götaland lockar till sig nya bolag som ska ingå i deras framtida värdekedja som underleverantörer eller tjänsteleverantör. Till exempel kommer framtida batterifabriker behöva ytterligare industrier som tillverkar delar av batteriets komponenter. Det är industri som vi inte har, men kan komma att attrahera under rätt förutsättningar.</a:t>
            </a:r>
          </a:p>
          <a:p>
            <a:pPr marL="0" indent="0">
              <a:spcAft>
                <a:spcPts val="600"/>
              </a:spcAft>
              <a:buFont typeface="Arial,Sans-Serif"/>
              <a:buNone/>
            </a:pPr>
            <a:endParaRPr lang="sv-SE"/>
          </a:p>
          <a:p>
            <a:pPr marL="0" indent="0">
              <a:spcAft>
                <a:spcPts val="600"/>
              </a:spcAft>
              <a:buFont typeface="Arial,Sans-Serif"/>
              <a:buNone/>
            </a:pPr>
            <a:r>
              <a:rPr lang="sv-SE"/>
              <a:t>Det finns många bolag som är internationellt orienterade som söker rätt lokalisering för framtida utveckling. Även dessa har el och effekt till rätt pris som ett kriterium. Industriregioner i Europa och globalt tävlar om bäst förutsättningar för att locka etableringar.</a:t>
            </a:r>
          </a:p>
          <a:p>
            <a:pPr marL="0" indent="0">
              <a:spcAft>
                <a:spcPts val="600"/>
              </a:spcAft>
              <a:buFont typeface="Arial,Sans-Serif"/>
              <a:buNone/>
            </a:pPr>
            <a:endParaRPr lang="sv-SE"/>
          </a:p>
          <a:p>
            <a:pPr marL="0" indent="0">
              <a:spcAft>
                <a:spcPts val="600"/>
              </a:spcAft>
              <a:buFont typeface="Arial,Sans-Serif"/>
              <a:buNone/>
            </a:pPr>
            <a:r>
              <a:rPr lang="sv-SE"/>
              <a:t>Vi har därför en tidskritisk uppbyggnad av industrin omställningen letar rätt lokalisering</a:t>
            </a:r>
            <a:endParaRPr lang="sv-SE">
              <a:solidFill>
                <a:srgbClr val="444444"/>
              </a:solidFill>
            </a:endParaRPr>
          </a:p>
          <a:p>
            <a:pPr marL="0" indent="0">
              <a:buFont typeface="Arial" panose="020B0604020202020204" pitchFamily="34" charset="0"/>
              <a:buNone/>
            </a:pPr>
            <a:endParaRPr lang="sv-SE">
              <a:ea typeface="Calibri"/>
              <a:cs typeface="Calibri"/>
            </a:endParaRPr>
          </a:p>
        </p:txBody>
      </p:sp>
      <p:sp>
        <p:nvSpPr>
          <p:cNvPr id="4" name="Platshållare för bildnummer 3">
            <a:extLst>
              <a:ext uri="{FF2B5EF4-FFF2-40B4-BE49-F238E27FC236}">
                <a16:creationId xmlns:a16="http://schemas.microsoft.com/office/drawing/2014/main" id="{019E5B06-1E5C-AE7D-143F-5C6565342080}"/>
              </a:ext>
            </a:extLst>
          </p:cNvPr>
          <p:cNvSpPr>
            <a:spLocks noGrp="1"/>
          </p:cNvSpPr>
          <p:nvPr>
            <p:ph type="sldNum" sz="quarter" idx="5"/>
          </p:nvPr>
        </p:nvSpPr>
        <p:spPr/>
        <p:txBody>
          <a:bodyPr/>
          <a:lstStyle/>
          <a:p>
            <a:fld id="{055BFA82-BD73-4185-B828-63168F0B5499}" type="slidenum">
              <a:rPr lang="sv-SE" smtClean="0"/>
              <a:t>11</a:t>
            </a:fld>
            <a:endParaRPr lang="sv-SE"/>
          </a:p>
        </p:txBody>
      </p:sp>
    </p:spTree>
    <p:extLst>
      <p:ext uri="{BB962C8B-B14F-4D97-AF65-F5344CB8AC3E}">
        <p14:creationId xmlns:p14="http://schemas.microsoft.com/office/powerpoint/2010/main" val="526453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endParaRPr lang="sv-SE" sz="1800" kern="100" noProof="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r>
              <a:rPr lang="sv-SE" sz="1800" kern="100" noProof="0">
                <a:effectLst/>
                <a:latin typeface="Calibri" panose="020F0502020204030204" pitchFamily="34" charset="0"/>
                <a:ea typeface="Calibri" panose="020F0502020204030204" pitchFamily="34" charset="0"/>
                <a:cs typeface="Times New Roman" panose="02020603050405020304" pitchFamily="18" charset="0"/>
              </a:rPr>
              <a:t>Det är lätt att tänka att energibehovet bara rör kommuner med nya industrietableringar – men detta är en välfärdsfråga för alla kommuner och för Sverige - skatteintäkterna som finansierar vård skola omsorg hänger på att vi klarar omställningen. </a:t>
            </a:r>
          </a:p>
          <a:p>
            <a:pPr marL="342900" lvl="0" indent="-342900">
              <a:lnSpc>
                <a:spcPct val="107000"/>
              </a:lnSpc>
              <a:spcAft>
                <a:spcPts val="800"/>
              </a:spcAft>
              <a:buFont typeface="Arial" panose="020B0604020202020204" pitchFamily="34" charset="0"/>
              <a:buChar char="•"/>
              <a:tabLst>
                <a:tab pos="457200" algn="l"/>
              </a:tabLst>
            </a:pPr>
            <a:endParaRPr lang="sv-SE" sz="1800" kern="100" noProof="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sv-SE" sz="1800" kern="100" noProof="0"/>
              <a:t>För Västra Götaland får det stora konsekvenser om industrin inte lyckas med sin omställning och därmed inte kan vara konkurrenskraftiga och tillverka efterfrågade produkter</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endParaRPr lang="sv-SE" sz="1800" kern="100" noProof="0">
              <a:solidFill>
                <a:srgbClr val="444444"/>
              </a:solidFill>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sv-SE" sz="1800" kern="100" noProof="0">
                <a:effectLst/>
                <a:latin typeface="Calibri" panose="020F0502020204030204" pitchFamily="34" charset="0"/>
                <a:ea typeface="Calibri" panose="020F0502020204030204" pitchFamily="34" charset="0"/>
                <a:cs typeface="Times New Roman" panose="02020603050405020304" pitchFamily="18" charset="0"/>
              </a:rPr>
              <a:t>Omställningen sker just nu och är global. Frågan är inte om, utan var? Vi vill att svaret ska vara Sverige och Västra Götaland</a:t>
            </a:r>
          </a:p>
          <a:p>
            <a:pPr>
              <a:defRPr/>
            </a:pPr>
            <a:endParaRPr lang="sv-SE" sz="1800" kern="100" noProof="0">
              <a:solidFill>
                <a:srgbClr val="444444"/>
              </a:solidFill>
            </a:endParaRPr>
          </a:p>
          <a:p>
            <a:pPr marL="0" indent="0">
              <a:buFont typeface="Arial,Sans-Serif"/>
              <a:buNone/>
              <a:defRPr/>
            </a:pPr>
            <a:r>
              <a:rPr lang="sv-SE" sz="1800" kern="100" noProof="0"/>
              <a:t>Industrins betydelse är större än antalet egna anställda, den genererar en stor del </a:t>
            </a:r>
            <a:r>
              <a:rPr lang="sv-SE" sz="1800" kern="100" noProof="0">
                <a:effectLst/>
              </a:rPr>
              <a:t>av </a:t>
            </a:r>
            <a:r>
              <a:rPr lang="sv-SE" sz="1800" kern="100" noProof="0"/>
              <a:t>de skatteintäkter som finansierar den offentliga sektorn.</a:t>
            </a:r>
            <a:r>
              <a:rPr lang="sv-SE" sz="1800" kern="100" noProof="0">
                <a:solidFill>
                  <a:srgbClr val="444444"/>
                </a:solidFill>
              </a:rPr>
              <a:t> </a:t>
            </a:r>
            <a:r>
              <a:rPr lang="sv-SE" sz="1800" kern="100" noProof="0"/>
              <a:t>I hela Sverige finansierar skatter från </a:t>
            </a:r>
            <a:r>
              <a:rPr lang="sv-SE" sz="1800" kern="100" noProof="0">
                <a:effectLst/>
              </a:rPr>
              <a:t>industrin</a:t>
            </a:r>
            <a:r>
              <a:rPr lang="sv-SE" sz="1800" kern="100" noProof="0"/>
              <a:t> 185 000 sysselsatta inom kommuner</a:t>
            </a:r>
            <a:r>
              <a:rPr lang="sv-SE" sz="1800" kern="100" noProof="0">
                <a:effectLst/>
              </a:rPr>
              <a:t>, </a:t>
            </a:r>
            <a:r>
              <a:rPr lang="sv-SE" sz="1800" kern="100" noProof="0"/>
              <a:t>landsting och stat. </a:t>
            </a:r>
            <a:endParaRPr lang="sv-SE" sz="1800" kern="100" noProof="0">
              <a:solidFill>
                <a:srgbClr val="444444"/>
              </a:solidFill>
            </a:endParaRPr>
          </a:p>
          <a:p>
            <a:pPr marL="0" lvl="0" indent="0">
              <a:lnSpc>
                <a:spcPct val="107000"/>
              </a:lnSpc>
              <a:spcAft>
                <a:spcPts val="800"/>
              </a:spcAft>
              <a:buFont typeface="Arial" panose="020B0604020202020204" pitchFamily="34" charset="0"/>
              <a:buNone/>
              <a:tabLst>
                <a:tab pos="457200" algn="l"/>
              </a:tabLst>
            </a:pPr>
            <a:endParaRPr lang="sv-SE" sz="1800" kern="100" noProof="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Sans-Serif"/>
              <a:buNone/>
              <a:defRPr/>
            </a:pPr>
            <a:r>
              <a:rPr lang="sv-SE" sz="1800" kern="100" noProof="0"/>
              <a:t>En väl utbyggd välfärd är i sin tur en förutsättning för att industri och övrigt näringsliv i Västra Götaland ska fortsätta utvecklas och stå starkt </a:t>
            </a:r>
            <a:r>
              <a:rPr lang="sv-SE" sz="1800" kern="100" noProof="0">
                <a:effectLst/>
              </a:rPr>
              <a:t>i </a:t>
            </a:r>
            <a:r>
              <a:rPr lang="sv-SE" sz="1800" kern="100" noProof="0"/>
              <a:t>framtiden. Att industriarbetaren eller utvecklingsingenjören inom industrin kan lämna sitt barn </a:t>
            </a:r>
            <a:r>
              <a:rPr lang="sv-SE" sz="1800" kern="100" noProof="0">
                <a:effectLst/>
              </a:rPr>
              <a:t>på </a:t>
            </a:r>
            <a:r>
              <a:rPr lang="sv-SE" sz="1800" kern="100" noProof="0"/>
              <a:t>förskolan och ta bussen till jobbet och få en hög standard på vård är ett stort värde för den enskilda personen, men också en förutsättning för att svensk ekonomi ska kunna växa.</a:t>
            </a:r>
          </a:p>
          <a:p>
            <a:pPr marL="0" indent="0">
              <a:buFont typeface="Arial,Sans-Serif"/>
              <a:buNone/>
              <a:defRPr/>
            </a:pPr>
            <a:endParaRPr lang="sv-SE" sz="1800" kern="100" noProof="0">
              <a:solidFill>
                <a:srgbClr val="444444"/>
              </a:solidFill>
            </a:endParaRPr>
          </a:p>
          <a:p>
            <a:pPr marL="285750" indent="-285750">
              <a:buFont typeface="Arial,Sans-Serif"/>
              <a:buChar char="•"/>
              <a:defRPr/>
            </a:pPr>
            <a:r>
              <a:rPr lang="sv-SE" sz="1800" kern="100" noProof="0"/>
              <a:t>Den svenska välfärdssektorn är ett av Sveriges starkaste konkurrensmedel om kvalificerad internationell kompetens. Där löner inte alltid kan slå internationella konkurrenter kan god sjukvård och fungerande livspussel värderas högre. </a:t>
            </a:r>
          </a:p>
          <a:p>
            <a:pPr marL="285750" indent="-285750">
              <a:buFont typeface="Arial,Sans-Serif"/>
              <a:buChar char="•"/>
              <a:defRPr/>
            </a:pPr>
            <a:endParaRPr lang="sv-SE" sz="1800" kern="100" noProof="0">
              <a:solidFill>
                <a:srgbClr val="444444"/>
              </a:solidFill>
            </a:endParaRPr>
          </a:p>
          <a:p>
            <a:pPr marL="285750" indent="-285750">
              <a:buFont typeface="Arial,Sans-Serif"/>
              <a:buChar char="•"/>
              <a:defRPr/>
            </a:pPr>
            <a:r>
              <a:rPr lang="sv-SE" sz="1800" kern="100" noProof="0"/>
              <a:t>Den ekonomiska tillväxt som en stark industrisektor skapar ger förutsättningar för en stark välfärdssektor. Och en stark välfärdssektor är en förutsättning för en stark industrisektor. Industri och välfärd behöver varandra</a:t>
            </a:r>
            <a:r>
              <a:rPr lang="sv-SE" sz="1800" kern="100" noProof="0">
                <a:effectLst/>
              </a:rPr>
              <a:t>.</a:t>
            </a:r>
            <a:endParaRPr lang="sv-SE" sz="1800" noProof="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BEBA3-DE76-442A-83A3-586627B8447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30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C3487-B170-5F1C-FC0E-9813ED5E454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F8BEBF3-9F26-AF69-4082-973C4B483DA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ACBB83D-699C-D11A-5CB4-4279A593F508}"/>
              </a:ext>
            </a:extLst>
          </p:cNvPr>
          <p:cNvSpPr>
            <a:spLocks noGrp="1"/>
          </p:cNvSpPr>
          <p:nvPr>
            <p:ph type="body" idx="1"/>
          </p:nvPr>
        </p:nvSpPr>
        <p:spPr/>
        <p:txBody>
          <a:bodyPr/>
          <a:lstStyle/>
          <a:p>
            <a:r>
              <a:rPr lang="sv-SE"/>
              <a:t>Hur ska vi då få till en omställning som är fossilfri? Att elektrifiera processer är vår absolut största möjlighet till detta och för att det ska bli möjligt behöver vi bygga ut och förstärka elsystemet i takt med ökade elbehov.</a:t>
            </a:r>
          </a:p>
          <a:p>
            <a:endParaRPr lang="sv-SE"/>
          </a:p>
        </p:txBody>
      </p:sp>
      <p:sp>
        <p:nvSpPr>
          <p:cNvPr id="4" name="Platshållare för bildnummer 3">
            <a:extLst>
              <a:ext uri="{FF2B5EF4-FFF2-40B4-BE49-F238E27FC236}">
                <a16:creationId xmlns:a16="http://schemas.microsoft.com/office/drawing/2014/main" id="{C5BDF36A-6791-4748-E18B-6A92CCB860AC}"/>
              </a:ext>
            </a:extLst>
          </p:cNvPr>
          <p:cNvSpPr>
            <a:spLocks noGrp="1"/>
          </p:cNvSpPr>
          <p:nvPr>
            <p:ph type="sldNum" sz="quarter" idx="5"/>
          </p:nvPr>
        </p:nvSpPr>
        <p:spPr/>
        <p:txBody>
          <a:bodyPr/>
          <a:lstStyle/>
          <a:p>
            <a:fld id="{67FD074F-D64D-49A9-BD06-9EC1A8FBD1BA}" type="slidenum">
              <a:rPr lang="sv-SE" smtClean="0"/>
              <a:t>13</a:t>
            </a:fld>
            <a:endParaRPr lang="sv-SE"/>
          </a:p>
        </p:txBody>
      </p:sp>
    </p:spTree>
    <p:extLst>
      <p:ext uri="{BB962C8B-B14F-4D97-AF65-F5344CB8AC3E}">
        <p14:creationId xmlns:p14="http://schemas.microsoft.com/office/powerpoint/2010/main" val="260705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a:t>För att kunna möjliggöra en elektrifiering behöver vi:</a:t>
            </a:r>
          </a:p>
          <a:p>
            <a:endParaRPr lang="sv-SE"/>
          </a:p>
          <a:p>
            <a:pPr marL="171450" indent="-171450">
              <a:buFont typeface="Arial" panose="020B0604020202020204" pitchFamily="34" charset="0"/>
              <a:buChar char="•"/>
            </a:pPr>
            <a:r>
              <a:rPr lang="sv-SE" b="1"/>
              <a:t>Mer regional- och lokal elproduktion </a:t>
            </a:r>
            <a:r>
              <a:rPr lang="sv-SE"/>
              <a:t>(</a:t>
            </a:r>
            <a:r>
              <a:rPr lang="sv-SE" i="1"/>
              <a:t>animering</a:t>
            </a:r>
            <a:r>
              <a:rPr lang="sv-SE"/>
              <a:t>)</a:t>
            </a:r>
            <a:r>
              <a:rPr lang="sv-SE" b="1"/>
              <a:t>:</a:t>
            </a:r>
            <a:r>
              <a:rPr lang="sv-SE"/>
              <a:t> för att kunna få in mer effekt* i elnätet krävs mer elproduktion. Lokal och regional elproduktion minskar belastningen i elnätet då elen inte behöver transporteras längre sträckor. Ur ett beredskapsperspektiv är det positivt att decentralisera elproduktionen om störning sker, vilket en lokal och regional elproduktion gynnar. Då elektrifiering pågår i hela landet kan vi inte heller räkna med att täcka framtida elbehov med ökad import. </a:t>
            </a:r>
          </a:p>
          <a:p>
            <a:pPr marL="0" indent="0">
              <a:buFont typeface="Arial" panose="020B0604020202020204" pitchFamily="34" charset="0"/>
              <a:buNone/>
            </a:pPr>
            <a:endParaRPr lang="sv-SE" b="1"/>
          </a:p>
          <a:p>
            <a:pPr marL="171450" indent="-171450">
              <a:buFont typeface="Arial" panose="020B0604020202020204" pitchFamily="34" charset="0"/>
              <a:buChar char="•"/>
            </a:pPr>
            <a:r>
              <a:rPr lang="sv-SE" b="1"/>
              <a:t>Förstärkning av elnät </a:t>
            </a:r>
            <a:r>
              <a:rPr lang="sv-SE"/>
              <a:t>(</a:t>
            </a:r>
            <a:r>
              <a:rPr lang="sv-SE" i="1"/>
              <a:t>animering</a:t>
            </a:r>
            <a:r>
              <a:rPr lang="sv-SE"/>
              <a:t>)</a:t>
            </a:r>
            <a:r>
              <a:rPr lang="sv-SE" b="1"/>
              <a:t>: </a:t>
            </a:r>
            <a:r>
              <a:rPr lang="sv-SE"/>
              <a:t>elnätet behövs för att vi ska kunna transportera el från där den produceras till där den används. När det kommer in mer effekt i nätet genom ökad elproduktion och mer effekt ska distribueras till användare behöver elnätet byggas ut eller förstärkas. </a:t>
            </a:r>
          </a:p>
          <a:p>
            <a:endParaRPr lang="sv-S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a:t>Smart elanvändning </a:t>
            </a:r>
            <a:r>
              <a:rPr lang="sv-SE"/>
              <a:t>(</a:t>
            </a:r>
            <a:r>
              <a:rPr lang="sv-SE" i="1"/>
              <a:t>animering</a:t>
            </a:r>
            <a:r>
              <a:rPr lang="sv-SE"/>
              <a:t>)</a:t>
            </a:r>
            <a:r>
              <a:rPr lang="sv-SE" b="1"/>
              <a:t>:</a:t>
            </a:r>
            <a:r>
              <a:rPr lang="sv-SE"/>
              <a:t> vi behöver använda elen så effektivt och flexibelt som möjligt för att minska behovet av elproduktion och nätutbyggnad. En utbyggnad av elproduktion och elnät kommer oundvikligen kräva mycket mark i anspråk och på så vis påverka de ytor där de placeras mer eller mindre negativt. Detta måste dock alltid vägas mot de positiva fördelar som ett fossilfritt energisystem innebär med klimatförändringar som följd. För att påverkan ska bli så liten som möjligt är det därför viktigt att energin används på ett så effektivt och smart sätt som möjligt.</a:t>
            </a:r>
            <a:endParaRPr lang="sv-SE"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a:t>Vi behöver arbeta med alla 3 delar parallellt för att klara omställningen på ett hållbart sätt.</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i="1"/>
              <a:t>Effekt = </a:t>
            </a:r>
            <a:r>
              <a:rPr lang="sv-SE" sz="1200" b="0" i="1" kern="1200">
                <a:solidFill>
                  <a:schemeClr val="tx1"/>
                </a:solidFill>
                <a:effectLst/>
                <a:latin typeface="+mn-lt"/>
                <a:ea typeface="+mn-ea"/>
                <a:cs typeface="+mn-cs"/>
              </a:rPr>
              <a:t>ett mått på hur stort arbete som uträttas under en viss tid. Mäts i watt (w).</a:t>
            </a:r>
            <a:endParaRPr lang="sv-SE" i="1"/>
          </a:p>
          <a:p>
            <a:r>
              <a:rPr lang="sv-SE" b="0" i="1"/>
              <a:t>Elnätet: Elen transporterar på 3 olika nivåer. Transmissionsnätet förvaltas av Svenska Kraftnät och transporterar elen längre sträckor och med högst spänning (tex. från norra till södra Sverige) samt matar in el från större vatten- och kärnkraftverk. Regionnätet transformerar elen från transmissionsnätet till lägre spänning och distribuerar till större användare samt lokalnätet, de matar även in el från mellanstora produktionsanläggningar så som vindkraftsparker. Lokalnätet i sin tur distribuerar el till mindre användare samt matar in el från mindre produktionsanläggningar så som solceller.</a:t>
            </a:r>
          </a:p>
        </p:txBody>
      </p:sp>
      <p:sp>
        <p:nvSpPr>
          <p:cNvPr id="4" name="Platshållare för bildnummer 3"/>
          <p:cNvSpPr>
            <a:spLocks noGrp="1"/>
          </p:cNvSpPr>
          <p:nvPr>
            <p:ph type="sldNum" sz="quarter" idx="5"/>
          </p:nvPr>
        </p:nvSpPr>
        <p:spPr/>
        <p:txBody>
          <a:bodyPr/>
          <a:lstStyle/>
          <a:p>
            <a:fld id="{3BB4DFD9-9AC5-F440-99A0-4CF6E184E468}" type="slidenum">
              <a:rPr lang="sv-SE" smtClean="0"/>
              <a:t>14</a:t>
            </a:fld>
            <a:endParaRPr lang="sv-SE"/>
          </a:p>
        </p:txBody>
      </p:sp>
    </p:spTree>
    <p:extLst>
      <p:ext uri="{BB962C8B-B14F-4D97-AF65-F5344CB8AC3E}">
        <p14:creationId xmlns:p14="http://schemas.microsoft.com/office/powerpoint/2010/main" val="2223038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79AF6-E5AA-7EEE-7FA5-599947E8ED6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D6FCFB-D8C9-C68A-CB25-327AAEACBE6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AE5AC3E-2FA3-8477-5886-E27959EC8F40}"/>
              </a:ext>
            </a:extLst>
          </p:cNvPr>
          <p:cNvSpPr>
            <a:spLocks noGrp="1"/>
          </p:cNvSpPr>
          <p:nvPr>
            <p:ph type="body" idx="1"/>
          </p:nvPr>
        </p:nvSpPr>
        <p:spPr/>
        <p:txBody>
          <a:bodyPr/>
          <a:lstStyle/>
          <a:p>
            <a:pPr marL="171450" indent="-171450">
              <a:buFont typeface="Arial" panose="020B0604020202020204" pitchFamily="34" charset="0"/>
              <a:buChar char="•"/>
            </a:pPr>
            <a:r>
              <a:rPr lang="sv-SE"/>
              <a:t>Idag står vindkraften tillsammans med vattenkraften för den dominerande produktionen av el i länet. Resterande produktion utgörs av </a:t>
            </a:r>
            <a:r>
              <a:rPr lang="sv-SE" err="1"/>
              <a:t>solel</a:t>
            </a:r>
            <a:r>
              <a:rPr lang="sv-SE"/>
              <a:t> och kraftvärme.</a:t>
            </a:r>
          </a:p>
          <a:p>
            <a:pPr marL="0" indent="0">
              <a:buFont typeface="Arial" panose="020B0604020202020204" pitchFamily="34" charset="0"/>
              <a:buNone/>
            </a:pPr>
            <a:endParaRPr lang="sv-SE"/>
          </a:p>
          <a:p>
            <a:pPr marL="171450" indent="-171450">
              <a:buFont typeface="Arial" panose="020B0604020202020204" pitchFamily="34" charset="0"/>
              <a:buChar char="•"/>
            </a:pPr>
            <a:r>
              <a:rPr lang="sv-SE"/>
              <a:t>Men den största delen av den el vi använder i länet, nästan 70 %, produceras utanför länet. Detta innebär att länet är beroende av att en stor del av elen transporteras längre sträckor via transmissionsnätet. </a:t>
            </a:r>
          </a:p>
          <a:p>
            <a:endParaRPr lang="sv-SE"/>
          </a:p>
          <a:p>
            <a:endParaRPr lang="sv-SE"/>
          </a:p>
        </p:txBody>
      </p:sp>
      <p:sp>
        <p:nvSpPr>
          <p:cNvPr id="4" name="Platshållare för bildnummer 3">
            <a:extLst>
              <a:ext uri="{FF2B5EF4-FFF2-40B4-BE49-F238E27FC236}">
                <a16:creationId xmlns:a16="http://schemas.microsoft.com/office/drawing/2014/main" id="{DFFF2602-BD81-3B3B-4912-331385A0E6D8}"/>
              </a:ext>
            </a:extLst>
          </p:cNvPr>
          <p:cNvSpPr>
            <a:spLocks noGrp="1"/>
          </p:cNvSpPr>
          <p:nvPr>
            <p:ph type="sldNum" sz="quarter" idx="5"/>
          </p:nvPr>
        </p:nvSpPr>
        <p:spPr/>
        <p:txBody>
          <a:bodyPr/>
          <a:lstStyle/>
          <a:p>
            <a:fld id="{3BB4DFD9-9AC5-F440-99A0-4CF6E184E468}" type="slidenum">
              <a:rPr lang="sv-SE" smtClean="0"/>
              <a:t>15</a:t>
            </a:fld>
            <a:endParaRPr lang="sv-SE"/>
          </a:p>
        </p:txBody>
      </p:sp>
    </p:spTree>
    <p:extLst>
      <p:ext uri="{BB962C8B-B14F-4D97-AF65-F5344CB8AC3E}">
        <p14:creationId xmlns:p14="http://schemas.microsoft.com/office/powerpoint/2010/main" val="152447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a:p>
            <a:pPr marL="171450" indent="-171450">
              <a:buFont typeface="Arial" panose="020B0604020202020204" pitchFamily="34" charset="0"/>
              <a:buChar char="•"/>
            </a:pPr>
            <a:r>
              <a:rPr lang="sv-SE"/>
              <a:t>Då elektrifiering pågår i hela landet kan vi inte räkna med att täcka framtida elbehov med ökad import. </a:t>
            </a:r>
          </a:p>
          <a:p>
            <a:pPr marL="171450" indent="-171450">
              <a:buFont typeface="Arial" panose="020B0604020202020204" pitchFamily="34" charset="0"/>
              <a:buChar char="•"/>
            </a:pPr>
            <a:r>
              <a:rPr lang="sv-SE"/>
              <a:t>I den regionala energiöverenskommelsen (som samtliga kommunalförbund och Västra Götaland skrivit under) samt i Rådet för industrins omställning (där bland annat ledare från regionen näringsliv, Länsstyrelsen och Regionen medverkar) har man bedömt att det behöver produceras 15-20 TWh mer elproduktion i länet till 2030 </a:t>
            </a:r>
            <a:r>
              <a:rPr lang="sv-SE" i="1"/>
              <a:t>(animering)</a:t>
            </a:r>
            <a:r>
              <a:rPr lang="sv-SE"/>
              <a:t>. </a:t>
            </a:r>
            <a:endParaRPr lang="en-US"/>
          </a:p>
        </p:txBody>
      </p:sp>
      <p:sp>
        <p:nvSpPr>
          <p:cNvPr id="4" name="Slide Number Placeholder 3"/>
          <p:cNvSpPr>
            <a:spLocks noGrp="1"/>
          </p:cNvSpPr>
          <p:nvPr>
            <p:ph type="sldNum" sz="quarter" idx="5"/>
          </p:nvPr>
        </p:nvSpPr>
        <p:spPr/>
        <p:txBody>
          <a:bodyPr/>
          <a:lstStyle/>
          <a:p>
            <a:fld id="{67FD074F-D64D-49A9-BD06-9EC1A8FBD1BA}" type="slidenum">
              <a:rPr lang="sv-SE" smtClean="0"/>
              <a:t>16</a:t>
            </a:fld>
            <a:endParaRPr lang="sv-SE"/>
          </a:p>
        </p:txBody>
      </p:sp>
    </p:spTree>
    <p:extLst>
      <p:ext uri="{BB962C8B-B14F-4D97-AF65-F5344CB8AC3E}">
        <p14:creationId xmlns:p14="http://schemas.microsoft.com/office/powerpoint/2010/main" val="241568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u="none" strike="noStrike" baseline="0">
                <a:latin typeface="Verdana"/>
                <a:ea typeface="Verdana"/>
              </a:rPr>
              <a:t>Vad skulle målet om 15-20 TWh ny elproduktion kunna innebära i praktiken?</a:t>
            </a:r>
          </a:p>
          <a:p>
            <a:pPr algn="l"/>
            <a:endParaRPr lang="sv-SE" sz="1200" b="0" i="0" u="none" strike="noStrike" baseline="0">
              <a:latin typeface="Verdana"/>
              <a:ea typeface="Verdana"/>
            </a:endParaRPr>
          </a:p>
          <a:p>
            <a:pPr marL="171450" indent="-171450" algn="l">
              <a:buFont typeface="Arial" panose="020B0604020202020204" pitchFamily="34" charset="0"/>
              <a:buChar char="•"/>
            </a:pPr>
            <a:r>
              <a:rPr lang="sv-SE" sz="1200" b="0" i="0" u="none" strike="noStrike" baseline="0">
                <a:latin typeface="Verdana"/>
                <a:ea typeface="Verdana"/>
              </a:rPr>
              <a:t>Två–tre gasturbiner som stödjer elsystemet från 2026, dvs innan elnätet byggts ut.</a:t>
            </a:r>
          </a:p>
          <a:p>
            <a:pPr marL="171450" indent="-171450" algn="l">
              <a:buFont typeface="Arial" panose="020B0604020202020204" pitchFamily="34" charset="0"/>
              <a:buChar char="•"/>
            </a:pPr>
            <a:r>
              <a:rPr lang="sv-SE" sz="1200" b="0" i="0" u="none" strike="noStrike" baseline="0">
                <a:latin typeface="Verdana"/>
                <a:ea typeface="Verdana"/>
              </a:rPr>
              <a:t>30 vindkraftsparker på land med omkring 15 vindkraftsverk vardera som kan leverera el senast 2030.</a:t>
            </a:r>
          </a:p>
          <a:p>
            <a:pPr marL="171450" indent="-171450" algn="l">
              <a:buFont typeface="Arial" panose="020B0604020202020204" pitchFamily="34" charset="0"/>
              <a:buChar char="•"/>
            </a:pPr>
            <a:r>
              <a:rPr lang="sv-SE" sz="1200" b="0" i="0" u="none" strike="noStrike" baseline="0">
                <a:latin typeface="Verdana"/>
                <a:ea typeface="Verdana"/>
              </a:rPr>
              <a:t>Två-tre storskaliga vindkraftsparker till havs som levererar el tidigt 2030-tal.</a:t>
            </a:r>
          </a:p>
          <a:p>
            <a:pPr marL="171450" indent="-171450" algn="l">
              <a:buFont typeface="Arial" panose="020B0604020202020204" pitchFamily="34" charset="0"/>
              <a:buChar char="•"/>
            </a:pPr>
            <a:r>
              <a:rPr lang="sv-SE" sz="1200" b="0" i="0" u="none" strike="noStrike" baseline="0">
                <a:latin typeface="Verdana"/>
                <a:ea typeface="Verdana"/>
              </a:rPr>
              <a:t>Mer solkraft som idag byggas ut från låga nivåer. Solkraften är dock i närtid inte lika viktigt för energisystemet som en utbyggd vindkraft.</a:t>
            </a:r>
          </a:p>
          <a:p>
            <a:endParaRPr lang="sv-SE">
              <a:latin typeface="Verdana"/>
              <a:ea typeface="Verdana"/>
            </a:endParaRPr>
          </a:p>
          <a:p>
            <a:endParaRPr lang="sv-SE" i="1">
              <a:solidFill>
                <a:srgbClr val="444444"/>
              </a:solidFill>
            </a:endParaRPr>
          </a:p>
          <a:p>
            <a:r>
              <a:rPr lang="sv-SE" i="1"/>
              <a:t>Q&amp;A </a:t>
            </a:r>
            <a:endParaRPr lang="sv-SE" i="1">
              <a:solidFill>
                <a:srgbClr val="444444"/>
              </a:solidFill>
            </a:endParaRPr>
          </a:p>
          <a:p>
            <a:r>
              <a:rPr lang="sv-SE" i="1"/>
              <a:t>Q: Varför finns inte kärnkraft med?</a:t>
            </a:r>
            <a:endParaRPr lang="en-US" i="1">
              <a:solidFill>
                <a:srgbClr val="444444"/>
              </a:solidFill>
            </a:endParaRPr>
          </a:p>
          <a:p>
            <a:r>
              <a:rPr lang="sv-SE" i="1"/>
              <a:t>A: Den främsta anledningen är tidsaspekten, det finns ingen möjlighet att få fram kärnkraft åtminstone under de närmsta 10 åren.</a:t>
            </a:r>
            <a:endParaRPr lang="en-US" i="1">
              <a:solidFill>
                <a:srgbClr val="444444"/>
              </a:solidFill>
            </a:endParaRPr>
          </a:p>
          <a:p>
            <a:endParaRPr lang="sv-SE" i="1">
              <a:solidFill>
                <a:srgbClr val="444444"/>
              </a:solidFill>
            </a:endParaRPr>
          </a:p>
          <a:p>
            <a:r>
              <a:rPr lang="sv-SE" i="1"/>
              <a:t>Q: Hur realistiskt är det att vi får havsvindparker till tidigt 2030-tal?</a:t>
            </a:r>
            <a:endParaRPr lang="en-US" i="1">
              <a:solidFill>
                <a:srgbClr val="444444"/>
              </a:solidFill>
            </a:endParaRPr>
          </a:p>
          <a:p>
            <a:r>
              <a:rPr lang="sv-SE" i="1"/>
              <a:t>A: I och med att det finns planer för havsvindparker (där en av parkerna har fått tillstånd) ser vi det ändå som möjligt att det skulle kunna finnas havsvindparker inom de närmsta 10 åren.</a:t>
            </a:r>
            <a:endParaRPr lang="en-US" i="1">
              <a:solidFill>
                <a:srgbClr val="444444"/>
              </a:solidFill>
            </a:endParaRPr>
          </a:p>
          <a:p>
            <a:endParaRPr lang="sv-SE" i="1">
              <a:solidFill>
                <a:srgbClr val="444444"/>
              </a:solidFill>
            </a:endParaRPr>
          </a:p>
          <a:p>
            <a:r>
              <a:rPr lang="sv-SE" i="1"/>
              <a:t>Q: Finns det plats för 30 vindkraftsparker på land i vårt län?</a:t>
            </a:r>
            <a:endParaRPr lang="en-US" i="1">
              <a:solidFill>
                <a:srgbClr val="444444"/>
              </a:solidFill>
            </a:endParaRPr>
          </a:p>
          <a:p>
            <a:r>
              <a:rPr lang="sv-SE" i="1"/>
              <a:t>A: Ja, men det kommer krävas att man gör avvägningar mellan olika intressen. Anläggningar som tar mark i anspråk kräver att det görs prioriteringar, både på kommunal men också statlig nivå.</a:t>
            </a:r>
            <a:endParaRPr lang="en-US" i="1">
              <a:solidFill>
                <a:srgbClr val="444444"/>
              </a:solidFill>
            </a:endParaRPr>
          </a:p>
          <a:p>
            <a:endParaRPr lang="sv-SE" i="1">
              <a:solidFill>
                <a:srgbClr val="444444"/>
              </a:solidFill>
            </a:endParaRPr>
          </a:p>
          <a:p>
            <a:r>
              <a:rPr lang="sv-SE" i="1"/>
              <a:t>Q: Vi får ju ingen el när det inte blåser, hur ska vi kunna få ett robust elsystem med så mycket vindkraft?</a:t>
            </a:r>
            <a:endParaRPr lang="en-US" i="1">
              <a:solidFill>
                <a:srgbClr val="444444"/>
              </a:solidFill>
            </a:endParaRPr>
          </a:p>
          <a:p>
            <a:r>
              <a:rPr lang="sv-SE" i="1"/>
              <a:t>A: Målet för elproduktion i länet innebär fortfarande en tillförsel av el utanför länet, detta innebär att det fortfarande finns både vattenkraft och kärnkraft som kan balansera elsystemet. Gasturbiner kan på kort sikt stötta systemet innan elnätet kan möjliggöra ytterligare kapacitet. Lagringsmöjligheter såsom batterier och på lite längre sikt vätgas kommer också ha en betydande roll för att balansera elnätet.</a:t>
            </a:r>
          </a:p>
          <a:p>
            <a:endParaRPr lang="sv-SE"/>
          </a:p>
        </p:txBody>
      </p:sp>
      <p:sp>
        <p:nvSpPr>
          <p:cNvPr id="4" name="Platshållare för bildnummer 3"/>
          <p:cNvSpPr>
            <a:spLocks noGrp="1"/>
          </p:cNvSpPr>
          <p:nvPr>
            <p:ph type="sldNum" sz="quarter" idx="5"/>
          </p:nvPr>
        </p:nvSpPr>
        <p:spPr/>
        <p:txBody>
          <a:bodyPr/>
          <a:lstStyle/>
          <a:p>
            <a:fld id="{67FD074F-D64D-49A9-BD06-9EC1A8FBD1BA}" type="slidenum">
              <a:rPr lang="sv-SE" smtClean="0"/>
              <a:t>17</a:t>
            </a:fld>
            <a:endParaRPr lang="sv-SE"/>
          </a:p>
        </p:txBody>
      </p:sp>
    </p:spTree>
    <p:extLst>
      <p:ext uri="{BB962C8B-B14F-4D97-AF65-F5344CB8AC3E}">
        <p14:creationId xmlns:p14="http://schemas.microsoft.com/office/powerpoint/2010/main" val="3848804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solidFill>
                  <a:schemeClr val="tx1">
                    <a:tint val="82000"/>
                  </a:schemeClr>
                </a:solidFill>
              </a:rPr>
              <a:t>Som med alla stora samhällsomställningar finns utmaningar som behöver lösas för att vi ska klara av att ställa om. Men med detta kommer också stora möjligheter så som ökad konkurrenskraft, fler arbetstillfällen och att minska våra växthusgasutsläpp. </a:t>
            </a:r>
          </a:p>
          <a:p>
            <a:pPr marL="171450" indent="-171450">
              <a:buFont typeface="Arial" panose="020B0604020202020204" pitchFamily="34" charset="0"/>
              <a:buChar char="•"/>
            </a:pPr>
            <a:r>
              <a:rPr lang="sv-SE">
                <a:solidFill>
                  <a:schemeClr val="tx1">
                    <a:tint val="82000"/>
                  </a:schemeClr>
                </a:solidFill>
              </a:rPr>
              <a:t>Mycket är kopplat till målkonflikter och acceptans för den utbyggnad som behövs som i sin tur kan leda till långa tillståndsprocesser. </a:t>
            </a:r>
          </a:p>
          <a:p>
            <a:pPr marL="171450" indent="-171450">
              <a:buFont typeface="Arial" panose="020B0604020202020204" pitchFamily="34" charset="0"/>
              <a:buChar char="•"/>
            </a:pPr>
            <a:r>
              <a:rPr lang="sv-SE">
                <a:solidFill>
                  <a:schemeClr val="tx1">
                    <a:tint val="82000"/>
                  </a:schemeClr>
                </a:solidFill>
              </a:rPr>
              <a:t>Då både elproduktion och elnätet byggs under marknadsbaserade former går lönsamhetskalkylen inte alltid ihop på kort sikt för det som krävs på lång sikt och för att en omställningen ska ske. Därför behövs även incitament och styrmedel från statligt håll.</a:t>
            </a:r>
          </a:p>
          <a:p>
            <a:endParaRPr lang="sv-SE"/>
          </a:p>
        </p:txBody>
      </p:sp>
      <p:sp>
        <p:nvSpPr>
          <p:cNvPr id="4" name="Platshållare för bildnummer 3"/>
          <p:cNvSpPr>
            <a:spLocks noGrp="1"/>
          </p:cNvSpPr>
          <p:nvPr>
            <p:ph type="sldNum" sz="quarter" idx="5"/>
          </p:nvPr>
        </p:nvSpPr>
        <p:spPr/>
        <p:txBody>
          <a:bodyPr/>
          <a:lstStyle/>
          <a:p>
            <a:fld id="{67FD074F-D64D-49A9-BD06-9EC1A8FBD1BA}" type="slidenum">
              <a:rPr lang="sv-SE" smtClean="0"/>
              <a:t>18</a:t>
            </a:fld>
            <a:endParaRPr lang="sv-SE"/>
          </a:p>
        </p:txBody>
      </p:sp>
    </p:spTree>
    <p:extLst>
      <p:ext uri="{BB962C8B-B14F-4D97-AF65-F5344CB8AC3E}">
        <p14:creationId xmlns:p14="http://schemas.microsoft.com/office/powerpoint/2010/main" val="136321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a:t>Målkonflikter </a:t>
            </a:r>
            <a:r>
              <a:rPr lang="sv-SE" i="1"/>
              <a:t>(animering)</a:t>
            </a:r>
            <a:r>
              <a:rPr lang="sv-SE"/>
              <a:t>:</a:t>
            </a:r>
          </a:p>
          <a:p>
            <a:pPr marL="0" indent="0">
              <a:buFont typeface="Arial" panose="020B0604020202020204" pitchFamily="34" charset="0"/>
              <a:buNone/>
            </a:pPr>
            <a:r>
              <a:rPr lang="sv-SE"/>
              <a:t>Eftersom både elproduktion och elnät kräver mark i anspråk blir målkonflikter i princip oundvikligt. Därför krävs att vi göra intresseavvägningar och prioriterar mellan olika intressen.</a:t>
            </a:r>
          </a:p>
          <a:p>
            <a:pPr marL="0" indent="0">
              <a:buFont typeface="Arial" panose="020B0604020202020204" pitchFamily="34" charset="0"/>
              <a:buNone/>
            </a:pPr>
            <a:endParaRPr lang="sv-SE"/>
          </a:p>
          <a:p>
            <a:pPr marL="0" indent="0">
              <a:buFont typeface="Arial" panose="020B0604020202020204" pitchFamily="34" charset="0"/>
              <a:buNone/>
            </a:pPr>
            <a:r>
              <a:rPr lang="sv-SE"/>
              <a:t>Tidsperspektiv </a:t>
            </a:r>
            <a:r>
              <a:rPr lang="sv-SE" i="1"/>
              <a:t>(animering)</a:t>
            </a:r>
            <a:r>
              <a:rPr lang="sv-SE"/>
              <a:t>:</a:t>
            </a:r>
          </a:p>
          <a:p>
            <a:pPr marL="0" indent="0">
              <a:buFont typeface="Arial" panose="020B0604020202020204" pitchFamily="34" charset="0"/>
              <a:buNone/>
            </a:pPr>
            <a:r>
              <a:rPr lang="sv-SE"/>
              <a:t>Tillståndsprocesser för elnätsutbyggnad och elproduktion är ofta komplexa och tidskrävande. Vi har inte hur mycket tid som helst på oss att genomföra omställningen. Det handlar dels om att konkurrenskraften minskar om vi inte kan erbjuda fossilfri el till industrierna och dels om att växthusgasutsläppen behöver minska dramatiskt de kommande åren för att vi ska nå våra klimatmål. </a:t>
            </a:r>
          </a:p>
          <a:p>
            <a:pPr marL="171450" indent="-171450">
              <a:buFontTx/>
              <a:buChar cha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Moment 22 </a:t>
            </a:r>
            <a:r>
              <a:rPr lang="sv-SE" i="1"/>
              <a:t>(animering)</a:t>
            </a:r>
            <a:r>
              <a:rPr lang="sv-SE"/>
              <a:t>:</a:t>
            </a:r>
          </a:p>
          <a:p>
            <a:pPr>
              <a:defRPr/>
            </a:pPr>
            <a:r>
              <a:rPr lang="sv-SE"/>
              <a:t>Då både elproduktion och elnätet byggs under marknadsbaserade former går lönsamhetskalkylen inte alltid ihop på kort sikt med det som krävs för att en omställningen ska ske. Då elsystemet tar lång tid att bygga ut är det svårt att hålla en jämn takt om efterfrågan ökar kraftigt framöver, nät- och energibolagen behöver därför förutspå hur behoven kommer se ut framöver för att kunna vara beredda när omställningen sker, de behöver vara proaktiva. Detta är svårt då det krävs att bolagen tar en risk genom att bygga ut nät eller elproduktion som det inte finns något direkt behov för vid investeringstillfället. Indistrin vill känna sig säkra på att de kan garanteras el och effekt till en viss tidpunkt. Nätbolagen vill vara säkra på att efterfrågan på el och effekt verkligen kommer att uppstå vid den tidpunkt som industrin anger. Någon måste måste ta första steget och fatta investeringsbeslut. Det är detta om utgör moment 22. </a:t>
            </a:r>
          </a:p>
          <a:p>
            <a:endParaRPr lang="sv-SE" dirty="0"/>
          </a:p>
          <a:p>
            <a:r>
              <a:rPr lang="sv-SE"/>
              <a:t>Otydliga spelregler </a:t>
            </a:r>
            <a:r>
              <a:rPr lang="sv-SE" i="1"/>
              <a:t>(animering)</a:t>
            </a:r>
            <a:r>
              <a:rPr lang="sv-SE"/>
              <a:t>:</a:t>
            </a:r>
          </a:p>
          <a:p>
            <a:r>
              <a:rPr lang="sv-SE" sz="1200" b="0" i="0" u="none" strike="noStrike" kern="1200" baseline="0">
                <a:solidFill>
                  <a:schemeClr val="tx1"/>
                </a:solidFill>
                <a:latin typeface="+mn-lt"/>
                <a:ea typeface="+mn-ea"/>
                <a:cs typeface="+mn-cs"/>
              </a:rPr>
              <a:t>Det finns tydliga mål kring energipolitiken men det saknas en tydlig riktning och strategi för hur vi ska komma dit. Ny fossilfri elproduktion, lagring samt annan infrastruktur som behövs för energiomställningen innebär ofta mycket stora investeringskostnader. Marknadens aktörer ogillar risker och vill därför ha långsiktighet med stabila och förutsägbara villkor för att våga investera i det fossilfria energisystem vi eftersträvar. Mandatperiodens fyra år är ett alltför kort tidsperspektiv för långsiktiga investeringar vilket industrin ofta vittnar om. Det är därför viktigt med breda partipolitiska överenskommelser i energipolitiken för att få långsiktiga spelregler för marknadens aktörer.</a:t>
            </a:r>
            <a:endParaRPr lang="sv-SE"/>
          </a:p>
        </p:txBody>
      </p:sp>
      <p:sp>
        <p:nvSpPr>
          <p:cNvPr id="4" name="Platshållare för bildnummer 3"/>
          <p:cNvSpPr>
            <a:spLocks noGrp="1"/>
          </p:cNvSpPr>
          <p:nvPr>
            <p:ph type="sldNum" sz="quarter" idx="5"/>
          </p:nvPr>
        </p:nvSpPr>
        <p:spPr/>
        <p:txBody>
          <a:bodyPr/>
          <a:lstStyle/>
          <a:p>
            <a:fld id="{67FD074F-D64D-49A9-BD06-9EC1A8FBD1BA}" type="slidenum">
              <a:rPr lang="sv-SE" smtClean="0"/>
              <a:t>19</a:t>
            </a:fld>
            <a:endParaRPr lang="sv-SE"/>
          </a:p>
        </p:txBody>
      </p:sp>
    </p:spTree>
    <p:extLst>
      <p:ext uri="{BB962C8B-B14F-4D97-AF65-F5344CB8AC3E}">
        <p14:creationId xmlns:p14="http://schemas.microsoft.com/office/powerpoint/2010/main" val="56596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60000"/>
              </a:lnSpc>
            </a:pPr>
            <a:r>
              <a:rPr lang="sv-SE">
                <a:latin typeface="Aptos Display"/>
              </a:rPr>
              <a:t>Grunden för vår energiomställning är de globala målsättningarna om att minska den globala uppvärmningen. För att klara målsättningarna om max 1,5 till 2 graders ökning av gjordens medeltemperatur måste vi minska användningen av fossila bränslen som släpper ut växthusgaser.</a:t>
            </a:r>
          </a:p>
          <a:p>
            <a:pPr>
              <a:lnSpc>
                <a:spcPct val="160000"/>
              </a:lnSpc>
            </a:pPr>
            <a:endParaRPr lang="sv-SE">
              <a:latin typeface="Aptos Display"/>
            </a:endParaRPr>
          </a:p>
          <a:p>
            <a:pPr>
              <a:lnSpc>
                <a:spcPct val="160000"/>
              </a:lnSpc>
            </a:pPr>
            <a:r>
              <a:rPr lang="sv-SE">
                <a:latin typeface="Aptos Display"/>
              </a:rPr>
              <a:t>Konkret resulterar dessa målsättningar att EU och enskilda länder lagstiftar och instiftar styrmedel för att minska användningen av fossila bränslen. Det kan handla om utsläppsrätter som gör det dyrare att använda fossila bränslen, eller förbjuda tekniker som bidrar till ökade utsläpp.</a:t>
            </a:r>
          </a:p>
          <a:p>
            <a:pPr>
              <a:lnSpc>
                <a:spcPct val="160000"/>
              </a:lnSpc>
            </a:pPr>
            <a:endParaRPr lang="sv-SE">
              <a:latin typeface="Aptos Display"/>
            </a:endParaRPr>
          </a:p>
          <a:p>
            <a:pPr>
              <a:lnSpc>
                <a:spcPct val="160000"/>
              </a:lnSpc>
            </a:pPr>
            <a:r>
              <a:rPr lang="sv-SE">
                <a:latin typeface="Aptos Display"/>
              </a:rPr>
              <a:t>Näringslivet förstår riktningen och vill vara snabba med att följa inriktningen. Den som först ställer om sin industri får ett försprång mot konkurrenter, och den blir sist får ökade kostnader eller följer inte förändrade konsumentbeteenden. </a:t>
            </a:r>
          </a:p>
          <a:p>
            <a:pPr>
              <a:lnSpc>
                <a:spcPct val="160000"/>
              </a:lnSpc>
            </a:pPr>
            <a:endParaRPr lang="sv-SE">
              <a:latin typeface="Aptos Display"/>
            </a:endParaRPr>
          </a:p>
          <a:p>
            <a:pPr>
              <a:lnSpc>
                <a:spcPct val="160000"/>
              </a:lnSpc>
            </a:pPr>
            <a:r>
              <a:rPr lang="sv-SE">
                <a:latin typeface="Aptos Display"/>
              </a:rPr>
              <a:t>Att ställa om blir en konkurrensfråga. Företagen tävlar mot andra företag i samma bransch</a:t>
            </a:r>
          </a:p>
          <a:p>
            <a:endParaRPr lang="sv-SE"/>
          </a:p>
          <a:p>
            <a:r>
              <a:rPr lang="sv-SE"/>
              <a:t>Mervärde: På senare år har anfallskriget mot Ukraina visat på Europas beroende av andra länder som Ryssland för energitillgång. En övergång till mer lokalt producerad fossilfri el minskar vårt beroende av import från omvärlden som länge styrt tillgång och pris för europeiska konsumenter. </a:t>
            </a:r>
          </a:p>
          <a:p>
            <a:endParaRPr lang="sv-SE"/>
          </a:p>
        </p:txBody>
      </p:sp>
      <p:sp>
        <p:nvSpPr>
          <p:cNvPr id="4" name="Platshållare för bildnummer 3"/>
          <p:cNvSpPr>
            <a:spLocks noGrp="1"/>
          </p:cNvSpPr>
          <p:nvPr>
            <p:ph type="sldNum" sz="quarter" idx="5"/>
          </p:nvPr>
        </p:nvSpPr>
        <p:spPr/>
        <p:txBody>
          <a:bodyPr/>
          <a:lstStyle/>
          <a:p>
            <a:fld id="{67FD074F-D64D-49A9-BD06-9EC1A8FBD1BA}" type="slidenum">
              <a:rPr lang="sv-SE" smtClean="0"/>
              <a:t>2</a:t>
            </a:fld>
            <a:endParaRPr lang="sv-SE"/>
          </a:p>
        </p:txBody>
      </p:sp>
    </p:spTree>
    <p:extLst>
      <p:ext uri="{BB962C8B-B14F-4D97-AF65-F5344CB8AC3E}">
        <p14:creationId xmlns:p14="http://schemas.microsoft.com/office/powerpoint/2010/main" val="3410008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8AD62-FCD9-FCC5-B49A-EEBBD7953AB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CEA7D52-3B8B-4624-AD70-026E84B798B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8D08BF0-848F-A061-EC1F-5CC9DF1FF575}"/>
              </a:ext>
            </a:extLst>
          </p:cNvPr>
          <p:cNvSpPr>
            <a:spLocks noGrp="1"/>
          </p:cNvSpPr>
          <p:nvPr>
            <p:ph type="body" idx="1"/>
          </p:nvPr>
        </p:nvSpPr>
        <p:spPr/>
        <p:txBody>
          <a:bodyPr/>
          <a:lstStyle/>
          <a:p>
            <a:r>
              <a:rPr lang="sv-SE" i="0" noProof="0">
                <a:latin typeface="Calibri"/>
                <a:ea typeface="Calibri"/>
                <a:cs typeface="Calibri"/>
              </a:rPr>
              <a:t>Utifrån de utmaningar som finns behöver vi arbeta vidare med:</a:t>
            </a:r>
          </a:p>
          <a:p>
            <a:endParaRPr lang="sv-SE" noProof="0">
              <a:latin typeface="Calibri"/>
              <a:ea typeface="Calibri"/>
              <a:cs typeface="Calibri"/>
            </a:endParaRPr>
          </a:p>
          <a:p>
            <a:r>
              <a:rPr lang="sv-SE" noProof="0">
                <a:latin typeface="Calibri"/>
                <a:ea typeface="Calibri"/>
                <a:cs typeface="Calibri"/>
              </a:rPr>
              <a:t>SAMVERKAN </a:t>
            </a:r>
            <a:r>
              <a:rPr lang="sv-SE" i="1" noProof="0">
                <a:latin typeface="Calibri"/>
                <a:ea typeface="Calibri"/>
                <a:cs typeface="Calibri"/>
              </a:rPr>
              <a:t>(animering)</a:t>
            </a:r>
            <a:r>
              <a:rPr lang="sv-SE" noProof="0">
                <a:latin typeface="Calibri"/>
                <a:ea typeface="Calibri"/>
                <a:cs typeface="Calibri"/>
              </a:rPr>
              <a:t>:</a:t>
            </a:r>
          </a:p>
          <a:p>
            <a:pPr marL="171450" indent="-171450">
              <a:buFont typeface="Arial" panose="020B0604020202020204" pitchFamily="34" charset="0"/>
              <a:buChar char="•"/>
            </a:pPr>
            <a:r>
              <a:rPr lang="sv-SE" noProof="0">
                <a:latin typeface="Calibri"/>
                <a:ea typeface="Calibri"/>
                <a:cs typeface="Calibri"/>
              </a:rPr>
              <a:t>Samverkan är A och O. Energisystemet är komplext och många aktörer berörs. För att effektivisera arbetet behöver vi ha en öppen och transparant dialog där vi kan dela nödvändig information med varandra. Då energifrågan är komplex krävs ett tvärsektoriellt samarbete för att få olika perspektiv på lösningar och målkonflikter. Med en gemensam kraft från lokala och regionala aktörer kan vi föra omställningen framåt. </a:t>
            </a:r>
          </a:p>
          <a:p>
            <a:pPr marL="0" indent="0">
              <a:buFont typeface="Arial" panose="020B0604020202020204" pitchFamily="34" charset="0"/>
              <a:buNone/>
            </a:pPr>
            <a:endParaRPr lang="sv-SE" noProof="0">
              <a:latin typeface="Calibri"/>
              <a:ea typeface="Calibri"/>
              <a:cs typeface="Calibri"/>
            </a:endParaRPr>
          </a:p>
          <a:p>
            <a:pPr marL="0" indent="0">
              <a:buFont typeface="Arial" panose="020B0604020202020204" pitchFamily="34" charset="0"/>
              <a:buNone/>
            </a:pPr>
            <a:r>
              <a:rPr lang="sv-SE" noProof="0">
                <a:latin typeface="Calibri"/>
                <a:ea typeface="Calibri"/>
                <a:cs typeface="Calibri"/>
              </a:rPr>
              <a:t>ACCEPTANS OCH FÖRSTÅELSE </a:t>
            </a:r>
            <a:r>
              <a:rPr lang="sv-SE" i="1" noProof="0">
                <a:latin typeface="Calibri"/>
                <a:ea typeface="Calibri"/>
                <a:cs typeface="Calibri"/>
              </a:rPr>
              <a:t>(animering)</a:t>
            </a:r>
            <a:r>
              <a:rPr lang="sv-SE" noProof="0">
                <a:latin typeface="Calibri"/>
                <a:ea typeface="Calibri"/>
                <a:cs typeface="Calibri"/>
              </a:rPr>
              <a:t>:</a:t>
            </a:r>
          </a:p>
          <a:p>
            <a:pPr marL="171450" indent="-171450">
              <a:buFont typeface="Arial" panose="020B0604020202020204" pitchFamily="34" charset="0"/>
              <a:buChar char="•"/>
            </a:pPr>
            <a:r>
              <a:rPr lang="sv-SE" noProof="0">
                <a:latin typeface="Calibri"/>
                <a:ea typeface="Calibri"/>
                <a:cs typeface="Calibri"/>
              </a:rPr>
              <a:t>Vi behöver få en utbredd förståelse för omställningen för att nödvändiga projekt inte ska fördröjas eller stoppas, för att det ska bli möjligt krävs kunskapshöjning och folkförankring. </a:t>
            </a:r>
            <a:r>
              <a:rPr lang="sv-SE"/>
              <a:t>Den demokratiska processen är viktig och ska värnas. Vem som helst kan överklaga beslut som fattas, vilket kan bidra till långa tillståndsprocesser. Kommunen kan dessutom, när som helst i tillståndsprocessen, lägga veto på en vindkraftsetablering om den ligger inom kommunens gränser. Vi behöver skapa en förståelse för varför vi behöver göra de markintrång som elproduktion och elnät bidrar till, detta kan förhoppningsvis leda till en ökad acceptans. Tyvärr kommer vissa drabbas mer än andra av en ökad utbyggnad och då kan det behövas olika typer av incitament för en ökad acceptans. </a:t>
            </a:r>
            <a:endParaRPr lang="sv-SE" noProof="0">
              <a:latin typeface="Calibri"/>
              <a:ea typeface="Calibri"/>
              <a:cs typeface="Calibri"/>
            </a:endParaRPr>
          </a:p>
          <a:p>
            <a:pPr marL="0" indent="0">
              <a:buFont typeface="Arial" panose="020B0604020202020204" pitchFamily="34" charset="0"/>
              <a:buNone/>
            </a:pPr>
            <a:endParaRPr lang="sv-SE" noProof="0">
              <a:latin typeface="Calibri"/>
              <a:ea typeface="Calibri"/>
              <a:cs typeface="Calibri"/>
            </a:endParaRPr>
          </a:p>
          <a:p>
            <a:pPr marL="0" indent="0">
              <a:buFont typeface="Arial" panose="020B0604020202020204" pitchFamily="34" charset="0"/>
              <a:buNone/>
            </a:pPr>
            <a:r>
              <a:rPr lang="sv-SE" noProof="0">
                <a:latin typeface="Calibri"/>
                <a:ea typeface="Calibri"/>
                <a:cs typeface="Calibri"/>
              </a:rPr>
              <a:t>FÖRÄNDRNING AV LAGSTIFTNING </a:t>
            </a:r>
            <a:r>
              <a:rPr lang="sv-SE" i="1" noProof="0">
                <a:latin typeface="Calibri"/>
                <a:ea typeface="Calibri"/>
                <a:cs typeface="Calibri"/>
              </a:rPr>
              <a:t>(Animering):</a:t>
            </a:r>
          </a:p>
          <a:p>
            <a:pPr marL="171450" indent="-171450">
              <a:buFont typeface="Arial" panose="020B0604020202020204" pitchFamily="34" charset="0"/>
              <a:buChar char="•"/>
            </a:pPr>
            <a:r>
              <a:rPr lang="sv-SE" noProof="0">
                <a:latin typeface="Calibri"/>
                <a:ea typeface="Calibri"/>
                <a:cs typeface="Calibri"/>
              </a:rPr>
              <a:t>Då vi står inför en stor samhällsomställning behöver lagstiftning ses över, det är viktigt att på lokal och regional nivå identifiera vad som behöver ändras för att vi i praktiken ska kunna genomföra omställningen. Vi kan genom olika forum och samarbetsarenor hjälpas åt att föra detta uppåt mot nationella beslutsfattare.</a:t>
            </a:r>
          </a:p>
          <a:p>
            <a:pPr marL="0" indent="0">
              <a:buFont typeface="Arial" panose="020B0604020202020204" pitchFamily="34" charset="0"/>
              <a:buNone/>
            </a:pPr>
            <a:endParaRPr lang="sv-SE" noProof="0">
              <a:latin typeface="Calibri"/>
              <a:ea typeface="Calibri"/>
              <a:cs typeface="Calibri"/>
            </a:endParaRPr>
          </a:p>
          <a:p>
            <a:pPr marL="0" indent="0">
              <a:buFont typeface="Arial" panose="020B0604020202020204" pitchFamily="34" charset="0"/>
              <a:buNone/>
            </a:pPr>
            <a:r>
              <a:rPr lang="sv-SE" i="0" noProof="0">
                <a:latin typeface="Calibri"/>
                <a:ea typeface="Calibri"/>
                <a:cs typeface="Calibri"/>
              </a:rPr>
              <a:t>ENERGIPLANERING</a:t>
            </a:r>
            <a:r>
              <a:rPr lang="sv-SE" i="1" noProof="0">
                <a:latin typeface="Calibri"/>
                <a:ea typeface="Calibri"/>
                <a:cs typeface="Calibri"/>
              </a:rPr>
              <a:t> (animering):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noProof="0">
                <a:latin typeface="Calibri"/>
                <a:ea typeface="Calibri"/>
                <a:cs typeface="Calibri"/>
              </a:rPr>
              <a:t>Vi behöver jobba mer offensivt med energiplanering både på lokal och regional nivå.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Kommunal nivå: </a:t>
            </a:r>
            <a:r>
              <a:rPr lang="sv-SE" noProof="0">
                <a:latin typeface="Calibri"/>
                <a:ea typeface="Calibri"/>
                <a:cs typeface="Calibri"/>
              </a:rPr>
              <a:t>Enligt lagen om kommunal energiplan ska kommunen ha en uppdaterad </a:t>
            </a:r>
            <a:r>
              <a:rPr lang="sv-SE"/>
              <a:t>energiplan där kommunen ska planera för användning, produktion och distribution av energi. Kommunen kan också arbeta med energiplanering genom vindbruksplaner och att integrera energi i översiktsplaner.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Regional nivå: På regional nivå kan man arbeta med energiplanering genom att ta fram regionala energimål, planeringsunderlag och översiktsbilder samt att bidra till ökad samverkan och regional kontext.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p>
          <a:p>
            <a:pPr marL="171450" indent="-171450">
              <a:buFont typeface="Arial" panose="020B0604020202020204" pitchFamily="34" charset="0"/>
              <a:buChar char="•"/>
            </a:pPr>
            <a:endParaRPr lang="sv-SE" noProof="0">
              <a:latin typeface="Calibri"/>
              <a:ea typeface="Calibri"/>
              <a:cs typeface="Calibri"/>
            </a:endParaRPr>
          </a:p>
          <a:p>
            <a:endParaRPr lang="sv-SE"/>
          </a:p>
          <a:p>
            <a:endParaRPr lang="sv-SE"/>
          </a:p>
        </p:txBody>
      </p:sp>
      <p:sp>
        <p:nvSpPr>
          <p:cNvPr id="4" name="Platshållare för bildnummer 3">
            <a:extLst>
              <a:ext uri="{FF2B5EF4-FFF2-40B4-BE49-F238E27FC236}">
                <a16:creationId xmlns:a16="http://schemas.microsoft.com/office/drawing/2014/main" id="{18AD99E5-D733-841D-ADD2-84BAC6A81504}"/>
              </a:ext>
            </a:extLst>
          </p:cNvPr>
          <p:cNvSpPr>
            <a:spLocks noGrp="1"/>
          </p:cNvSpPr>
          <p:nvPr>
            <p:ph type="sldNum" sz="quarter" idx="5"/>
          </p:nvPr>
        </p:nvSpPr>
        <p:spPr/>
        <p:txBody>
          <a:bodyPr/>
          <a:lstStyle/>
          <a:p>
            <a:fld id="{67FD074F-D64D-49A9-BD06-9EC1A8FBD1BA}" type="slidenum">
              <a:rPr lang="sv-SE" smtClean="0"/>
              <a:t>20</a:t>
            </a:fld>
            <a:endParaRPr lang="sv-SE"/>
          </a:p>
        </p:txBody>
      </p:sp>
    </p:spTree>
    <p:extLst>
      <p:ext uri="{BB962C8B-B14F-4D97-AF65-F5344CB8AC3E}">
        <p14:creationId xmlns:p14="http://schemas.microsoft.com/office/powerpoint/2010/main" val="3707209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1D7B9-8C9D-B32C-B986-530AB9F4367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A7A9D78-E4B5-EABD-59FF-DD710FA6F5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AE29F4F-1BC0-99C3-3620-EA6309ECE61B}"/>
              </a:ext>
            </a:extLst>
          </p:cNvPr>
          <p:cNvSpPr>
            <a:spLocks noGrp="1"/>
          </p:cNvSpPr>
          <p:nvPr>
            <p:ph type="body" idx="1"/>
          </p:nvPr>
        </p:nvSpPr>
        <p:spPr/>
        <p:txBody>
          <a:bodyPr/>
          <a:lstStyle/>
          <a:p>
            <a:r>
              <a:rPr lang="sv-SE" noProof="0"/>
              <a:t>Något</a:t>
            </a:r>
            <a:r>
              <a:rPr lang="en-US"/>
              <a:t> som vi kommit väldigt långt inom i Västra Götaland är samverkan. </a:t>
            </a:r>
            <a:r>
              <a:rPr lang="en-US" i="0"/>
              <a:t>Vi har ett antal samverkansplattformer som syftar till att möjliggöra omställningen </a:t>
            </a:r>
            <a:r>
              <a:rPr lang="en-US" i="1"/>
              <a:t>(</a:t>
            </a:r>
            <a:r>
              <a:rPr lang="sv-SE" i="1" noProof="0"/>
              <a:t>animering</a:t>
            </a:r>
            <a:r>
              <a:rPr lang="en-US" i="1"/>
              <a:t>):</a:t>
            </a:r>
          </a:p>
          <a:p>
            <a:pPr marL="171450" indent="-171450">
              <a:buFont typeface="Arial" panose="020B0604020202020204" pitchFamily="34" charset="0"/>
              <a:buChar char="•"/>
            </a:pPr>
            <a:r>
              <a:rPr lang="en-US" b="1" i="0"/>
              <a:t>Krafttag i väst: </a:t>
            </a:r>
            <a:r>
              <a:rPr lang="en-US" i="0"/>
              <a:t>En samverkan mellan kommunalförbunden, Länsstyrelsen, VGR och Energikontor Väst kring frågor som rör energiplanering (just nu inom projektet Krafttag i väst – ELSA)</a:t>
            </a:r>
          </a:p>
          <a:p>
            <a:pPr marL="171450" indent="-171450">
              <a:buFont typeface="Arial" panose="020B0604020202020204" pitchFamily="34" charset="0"/>
              <a:buChar char="•"/>
            </a:pPr>
            <a:r>
              <a:rPr lang="en-US" b="1" i="0"/>
              <a:t>Delregionala forum </a:t>
            </a:r>
            <a:r>
              <a:rPr lang="en-US" i="0"/>
              <a:t>– Det finns även delregionala forum där kommunerna kan samverka inom omställningsfrågor. </a:t>
            </a:r>
          </a:p>
          <a:p>
            <a:pPr marL="171450" indent="-171450">
              <a:buFont typeface="Arial" panose="020B0604020202020204" pitchFamily="34" charset="0"/>
              <a:buChar char="•"/>
            </a:pPr>
            <a:r>
              <a:rPr lang="en-US" b="1" i="0"/>
              <a:t>Rådet för industrins omställning</a:t>
            </a:r>
            <a:r>
              <a:rPr lang="en-US" i="0"/>
              <a:t> – </a:t>
            </a:r>
            <a:r>
              <a:rPr lang="sv-SE" sz="1200" b="0" i="0" kern="1200">
                <a:solidFill>
                  <a:schemeClr val="tx1"/>
                </a:solidFill>
                <a:effectLst/>
                <a:latin typeface="+mn-lt"/>
                <a:ea typeface="+mn-ea"/>
                <a:cs typeface="+mn-cs"/>
              </a:rPr>
              <a:t>Regionalt ledarskap för klimatomställning av industrisektorn för att skapa en gemensam bild av utmaningarna och agera för åtgärder och hinderröjning. </a:t>
            </a:r>
            <a:r>
              <a:rPr lang="en-US" i="0"/>
              <a:t>Rådet består av nyckelaktörer så som industriaktörer, intresseorganisationer och akademi och leds av Länsstyrelsen och VGR. </a:t>
            </a:r>
          </a:p>
          <a:p>
            <a:pPr marL="171450" indent="-171450">
              <a:buFont typeface="Arial" panose="020B0604020202020204" pitchFamily="34" charset="0"/>
              <a:buChar char="•"/>
            </a:pPr>
            <a:r>
              <a:rPr lang="en-US" b="1" i="0"/>
              <a:t>ACCEL</a:t>
            </a:r>
            <a:r>
              <a:rPr lang="en-US" i="0"/>
              <a:t> – Här samverkar SvK, Länsstyrelsen, VGR och länets största lokal- och regionnätsägare (Vattenfall eldistribution, Göteborg energi nät och Ellevio) för att främja elnätsutvecklingen i länet.</a:t>
            </a:r>
          </a:p>
          <a:p>
            <a:r>
              <a:rPr lang="en-US" i="0"/>
              <a:t> </a:t>
            </a:r>
          </a:p>
          <a:p>
            <a:r>
              <a:rPr lang="en-US" i="0"/>
              <a:t>Det sker även annan utveckling som möjliggör omställningen </a:t>
            </a:r>
            <a:r>
              <a:rPr lang="en-US" i="0" err="1"/>
              <a:t>tex</a:t>
            </a:r>
            <a:r>
              <a:rPr lang="en-US" i="0"/>
              <a:t> (</a:t>
            </a:r>
            <a:r>
              <a:rPr lang="en-US" i="1" err="1"/>
              <a:t>animering</a:t>
            </a:r>
            <a:r>
              <a:rPr lang="en-US" i="0"/>
              <a:t>): </a:t>
            </a:r>
          </a:p>
          <a:p>
            <a:pPr marL="171450" indent="-171450">
              <a:buFont typeface="Arial" panose="020B0604020202020204" pitchFamily="34" charset="0"/>
              <a:buChar char="•"/>
            </a:pPr>
            <a:r>
              <a:rPr lang="en-US" i="0"/>
              <a:t>kommuner uppdaterar sina </a:t>
            </a:r>
            <a:r>
              <a:rPr lang="en-US" b="1" i="0"/>
              <a:t>energiplaner,</a:t>
            </a:r>
            <a:r>
              <a:rPr lang="en-US" i="0"/>
              <a:t> </a:t>
            </a:r>
          </a:p>
          <a:p>
            <a:pPr marL="171450" indent="-171450">
              <a:buFont typeface="Arial" panose="020B0604020202020204" pitchFamily="34" charset="0"/>
              <a:buChar char="•"/>
            </a:pPr>
            <a:r>
              <a:rPr lang="en-US" b="1" i="0"/>
              <a:t>delregionala energiförsörjningsplaner </a:t>
            </a:r>
            <a:r>
              <a:rPr lang="en-US" i="0"/>
              <a:t>tas fram och </a:t>
            </a:r>
          </a:p>
          <a:p>
            <a:pPr marL="171450" indent="-171450">
              <a:buFont typeface="Arial" panose="020B0604020202020204" pitchFamily="34" charset="0"/>
              <a:buChar char="•"/>
            </a:pPr>
            <a:r>
              <a:rPr lang="en-US" i="0"/>
              <a:t>ekonomiskt stöd erbjuds för att ta fram underlag till dessa genom </a:t>
            </a:r>
            <a:r>
              <a:rPr lang="en-US" b="1" i="0"/>
              <a:t>Elektrifieringsresan</a:t>
            </a:r>
            <a:r>
              <a:rPr lang="en-US" i="0"/>
              <a:t>. </a:t>
            </a:r>
          </a:p>
          <a:p>
            <a:pPr marL="171450" indent="-171450">
              <a:buFont typeface="Arial" panose="020B0604020202020204" pitchFamily="34" charset="0"/>
              <a:buChar char="•"/>
            </a:pPr>
            <a:r>
              <a:rPr lang="en-US" i="0" err="1"/>
              <a:t>Utbyggnaden</a:t>
            </a:r>
            <a:r>
              <a:rPr lang="en-US" i="0"/>
              <a:t> av </a:t>
            </a:r>
            <a:r>
              <a:rPr lang="en-US" i="0" err="1"/>
              <a:t>energisystemet</a:t>
            </a:r>
            <a:r>
              <a:rPr lang="en-US" i="0"/>
              <a:t> </a:t>
            </a:r>
            <a:r>
              <a:rPr lang="en-US" i="0" err="1"/>
              <a:t>står</a:t>
            </a:r>
            <a:r>
              <a:rPr lang="en-US" i="0"/>
              <a:t> </a:t>
            </a:r>
            <a:r>
              <a:rPr lang="en-US" i="0" err="1"/>
              <a:t>inte</a:t>
            </a:r>
            <a:r>
              <a:rPr lang="en-US" i="0"/>
              <a:t> </a:t>
            </a:r>
            <a:r>
              <a:rPr lang="en-US" i="0" err="1"/>
              <a:t>helt</a:t>
            </a:r>
            <a:r>
              <a:rPr lang="en-US" i="0"/>
              <a:t> still </a:t>
            </a:r>
            <a:r>
              <a:rPr lang="en-US" i="0" err="1"/>
              <a:t>utan</a:t>
            </a:r>
            <a:r>
              <a:rPr lang="en-US" i="0"/>
              <a:t> vi har </a:t>
            </a:r>
            <a:r>
              <a:rPr lang="en-US" b="1" i="0"/>
              <a:t>ansökningar för vindkraft till havs och på land samt solcellsparker I länet </a:t>
            </a:r>
            <a:r>
              <a:rPr lang="en-US" i="0"/>
              <a:t>och vi ser stora satsningar på </a:t>
            </a:r>
            <a:r>
              <a:rPr lang="en-US" b="1" i="0"/>
              <a:t>utbyggnad av elnätet </a:t>
            </a:r>
            <a:r>
              <a:rPr lang="en-US" i="0"/>
              <a:t>bade på stamnät, region och lokalnät, MEN vi </a:t>
            </a:r>
            <a:r>
              <a:rPr lang="en-US" i="0" err="1"/>
              <a:t>behöver</a:t>
            </a:r>
            <a:r>
              <a:rPr lang="en-US" i="0"/>
              <a:t> </a:t>
            </a:r>
            <a:r>
              <a:rPr lang="en-US" i="0" err="1"/>
              <a:t>öka</a:t>
            </a:r>
            <a:r>
              <a:rPr lang="en-US" i="0"/>
              <a:t> </a:t>
            </a:r>
            <a:r>
              <a:rPr lang="en-US" i="0" err="1"/>
              <a:t>takten</a:t>
            </a:r>
            <a:r>
              <a:rPr lang="en-US" i="0"/>
              <a:t> för att möjliggöra en total energiomställning!  </a:t>
            </a:r>
          </a:p>
          <a:p>
            <a:endParaRPr lang="en-US" i="1"/>
          </a:p>
          <a:p>
            <a:endParaRPr lang="en-US" i="1"/>
          </a:p>
          <a:p>
            <a:endParaRPr lang="sv-SE"/>
          </a:p>
        </p:txBody>
      </p:sp>
      <p:sp>
        <p:nvSpPr>
          <p:cNvPr id="4" name="Platshållare för bildnummer 3">
            <a:extLst>
              <a:ext uri="{FF2B5EF4-FFF2-40B4-BE49-F238E27FC236}">
                <a16:creationId xmlns:a16="http://schemas.microsoft.com/office/drawing/2014/main" id="{42DBEFFF-9F77-4A12-E2CA-2C3C0A5104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D074F-D64D-49A9-BD06-9EC1A8FBD1BA}"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880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0AF36-5AFB-8D40-3BDA-8E4E9DC5E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F70BC-CDB7-6F3D-D1CD-A6DC54AEC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E38020-BF61-56C4-2A83-6D11368F8317}"/>
              </a:ext>
            </a:extLst>
          </p:cNvPr>
          <p:cNvSpPr>
            <a:spLocks noGrp="1"/>
          </p:cNvSpPr>
          <p:nvPr>
            <p:ph type="body" idx="1"/>
          </p:nvPr>
        </p:nvSpPr>
        <p:spPr/>
        <p:txBody>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lang="en-US" dirty="0" err="1"/>
              <a:t>Mycket</a:t>
            </a:r>
            <a:r>
              <a:rPr lang="en-US" dirty="0"/>
              <a:t> </a:t>
            </a:r>
            <a:r>
              <a:rPr lang="en-US" dirty="0" err="1"/>
              <a:t>pågår</a:t>
            </a:r>
            <a:r>
              <a:rPr lang="en-US" dirty="0"/>
              <a:t> MEN</a:t>
            </a:r>
            <a:r>
              <a:rPr lang="en-US" i="0" dirty="0"/>
              <a:t> vi </a:t>
            </a:r>
            <a:r>
              <a:rPr lang="en-US" i="0" dirty="0" err="1"/>
              <a:t>behöver</a:t>
            </a:r>
            <a:r>
              <a:rPr lang="en-US" i="0" dirty="0"/>
              <a:t> </a:t>
            </a:r>
            <a:r>
              <a:rPr lang="en-US" i="0" dirty="0" err="1"/>
              <a:t>öka</a:t>
            </a:r>
            <a:r>
              <a:rPr lang="en-US" i="0" dirty="0"/>
              <a:t> </a:t>
            </a:r>
            <a:r>
              <a:rPr lang="en-US" i="0" dirty="0" err="1"/>
              <a:t>takten</a:t>
            </a:r>
            <a:r>
              <a:rPr lang="en-US" i="0" dirty="0"/>
              <a:t> för </a:t>
            </a:r>
            <a:r>
              <a:rPr lang="en-US" i="0" dirty="0" err="1"/>
              <a:t>att</a:t>
            </a:r>
            <a:r>
              <a:rPr lang="en-US" i="0" dirty="0"/>
              <a:t> </a:t>
            </a:r>
            <a:r>
              <a:rPr lang="en-US" i="0" dirty="0" err="1"/>
              <a:t>möjliggöra</a:t>
            </a:r>
            <a:r>
              <a:rPr lang="en-US" i="0" dirty="0"/>
              <a:t> </a:t>
            </a:r>
            <a:r>
              <a:rPr lang="en-US" i="0" dirty="0" err="1"/>
              <a:t>en</a:t>
            </a:r>
            <a:r>
              <a:rPr lang="en-US" i="0" dirty="0"/>
              <a:t> total </a:t>
            </a:r>
            <a:r>
              <a:rPr lang="en-US" i="0" dirty="0" err="1"/>
              <a:t>energiomställning</a:t>
            </a:r>
            <a:r>
              <a:rPr lang="en-US" i="0" dirty="0"/>
              <a:t>!  </a:t>
            </a:r>
            <a:endParaRPr lang="en-US" dirty="0"/>
          </a:p>
          <a:p>
            <a:pPr>
              <a:lnSpc>
                <a:spcPct val="160000"/>
              </a:lnSpc>
            </a:pPr>
            <a:endParaRPr lang="sv-SE" dirty="0"/>
          </a:p>
        </p:txBody>
      </p:sp>
      <p:sp>
        <p:nvSpPr>
          <p:cNvPr id="4" name="Slide Number Placeholder 3">
            <a:extLst>
              <a:ext uri="{FF2B5EF4-FFF2-40B4-BE49-F238E27FC236}">
                <a16:creationId xmlns:a16="http://schemas.microsoft.com/office/drawing/2014/main" id="{64A696CA-1AB8-4543-3935-E7F3EC7DB057}"/>
              </a:ext>
            </a:extLst>
          </p:cNvPr>
          <p:cNvSpPr>
            <a:spLocks noGrp="1"/>
          </p:cNvSpPr>
          <p:nvPr>
            <p:ph type="sldNum" sz="quarter" idx="5"/>
          </p:nvPr>
        </p:nvSpPr>
        <p:spPr/>
        <p:txBody>
          <a:bodyPr/>
          <a:lstStyle/>
          <a:p>
            <a:fld id="{CB7A7EB3-6D2C-46B7-BF4D-A5100E1CA477}" type="slidenum">
              <a:rPr lang="en-US"/>
              <a:t>22</a:t>
            </a:fld>
            <a:endParaRPr lang="en-US"/>
          </a:p>
        </p:txBody>
      </p:sp>
    </p:spTree>
    <p:extLst>
      <p:ext uri="{BB962C8B-B14F-4D97-AF65-F5344CB8AC3E}">
        <p14:creationId xmlns:p14="http://schemas.microsoft.com/office/powerpoint/2010/main" val="475029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C01F7-09B9-6D5F-8E66-89FFA5E1A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DF07B-5D60-8CC0-5538-0D11EA285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CDD2C2-EC3F-569C-EC99-C9F09B5DF10B}"/>
              </a:ext>
            </a:extLst>
          </p:cNvPr>
          <p:cNvSpPr>
            <a:spLocks noGrp="1"/>
          </p:cNvSpPr>
          <p:nvPr>
            <p:ph type="body" idx="1"/>
          </p:nvPr>
        </p:nvSpPr>
        <p:spPr/>
        <p:txBody>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lang="en-US" dirty="0" err="1"/>
              <a:t>Mycket</a:t>
            </a:r>
            <a:r>
              <a:rPr lang="en-US" dirty="0"/>
              <a:t> </a:t>
            </a:r>
            <a:r>
              <a:rPr lang="en-US" dirty="0" err="1"/>
              <a:t>pågår</a:t>
            </a:r>
            <a:r>
              <a:rPr lang="en-US" dirty="0"/>
              <a:t> MEN</a:t>
            </a:r>
            <a:r>
              <a:rPr lang="en-US" i="0" dirty="0"/>
              <a:t> vi </a:t>
            </a:r>
            <a:r>
              <a:rPr lang="en-US" i="0" dirty="0" err="1"/>
              <a:t>behöver</a:t>
            </a:r>
            <a:r>
              <a:rPr lang="en-US" i="0" dirty="0"/>
              <a:t> </a:t>
            </a:r>
            <a:r>
              <a:rPr lang="en-US" i="0" dirty="0" err="1"/>
              <a:t>öka</a:t>
            </a:r>
            <a:r>
              <a:rPr lang="en-US" i="0" dirty="0"/>
              <a:t> </a:t>
            </a:r>
            <a:r>
              <a:rPr lang="en-US" i="0" dirty="0" err="1"/>
              <a:t>takten</a:t>
            </a:r>
            <a:r>
              <a:rPr lang="en-US" i="0" dirty="0"/>
              <a:t> för </a:t>
            </a:r>
            <a:r>
              <a:rPr lang="en-US" i="0" dirty="0" err="1"/>
              <a:t>att</a:t>
            </a:r>
            <a:r>
              <a:rPr lang="en-US" i="0" dirty="0"/>
              <a:t> </a:t>
            </a:r>
            <a:r>
              <a:rPr lang="en-US" i="0" dirty="0" err="1"/>
              <a:t>möjliggöra</a:t>
            </a:r>
            <a:r>
              <a:rPr lang="en-US" i="0" dirty="0"/>
              <a:t> </a:t>
            </a:r>
            <a:r>
              <a:rPr lang="en-US" i="0" dirty="0" err="1"/>
              <a:t>en</a:t>
            </a:r>
            <a:r>
              <a:rPr lang="en-US" i="0" dirty="0"/>
              <a:t> total </a:t>
            </a:r>
            <a:r>
              <a:rPr lang="en-US" i="0" dirty="0" err="1"/>
              <a:t>energiomställning</a:t>
            </a:r>
            <a:r>
              <a:rPr lang="en-US" i="0" dirty="0"/>
              <a:t>!  </a:t>
            </a:r>
            <a:endParaRPr lang="en-US" dirty="0"/>
          </a:p>
          <a:p>
            <a:pPr>
              <a:lnSpc>
                <a:spcPct val="160000"/>
              </a:lnSpc>
            </a:pPr>
            <a:endParaRPr lang="sv-SE" dirty="0"/>
          </a:p>
        </p:txBody>
      </p:sp>
      <p:sp>
        <p:nvSpPr>
          <p:cNvPr id="4" name="Slide Number Placeholder 3">
            <a:extLst>
              <a:ext uri="{FF2B5EF4-FFF2-40B4-BE49-F238E27FC236}">
                <a16:creationId xmlns:a16="http://schemas.microsoft.com/office/drawing/2014/main" id="{CB8659F0-3DC9-BA5D-645F-A74DD9DF41F4}"/>
              </a:ext>
            </a:extLst>
          </p:cNvPr>
          <p:cNvSpPr>
            <a:spLocks noGrp="1"/>
          </p:cNvSpPr>
          <p:nvPr>
            <p:ph type="sldNum" sz="quarter" idx="5"/>
          </p:nvPr>
        </p:nvSpPr>
        <p:spPr/>
        <p:txBody>
          <a:bodyPr/>
          <a:lstStyle/>
          <a:p>
            <a:fld id="{CB7A7EB3-6D2C-46B7-BF4D-A5100E1CA477}" type="slidenum">
              <a:rPr lang="en-US"/>
              <a:t>23</a:t>
            </a:fld>
            <a:endParaRPr lang="en-US"/>
          </a:p>
        </p:txBody>
      </p:sp>
    </p:spTree>
    <p:extLst>
      <p:ext uri="{BB962C8B-B14F-4D97-AF65-F5344CB8AC3E}">
        <p14:creationId xmlns:p14="http://schemas.microsoft.com/office/powerpoint/2010/main" val="281119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defRPr/>
            </a:pPr>
            <a:r>
              <a:rPr lang="sv-SE" sz="1800">
                <a:effectLst/>
                <a:latin typeface="Calibri"/>
                <a:ea typeface="Calibri"/>
                <a:cs typeface="Calibri"/>
              </a:rPr>
              <a:t>Mål för klimatomställning och styrmedel för att genomföra dessa målsättningar sätts på olika nivåer i samhället</a:t>
            </a:r>
          </a:p>
          <a:p>
            <a:pPr>
              <a:spcAft>
                <a:spcPts val="600"/>
              </a:spcAft>
              <a:defRPr/>
            </a:pPr>
            <a:endParaRPr lang="sv-SE" sz="1800">
              <a:effectLst/>
              <a:latin typeface="Calibri"/>
              <a:ea typeface="Calibri"/>
              <a:cs typeface="Calibri"/>
            </a:endParaRPr>
          </a:p>
          <a:p>
            <a:pPr>
              <a:spcAft>
                <a:spcPts val="600"/>
              </a:spcAft>
              <a:defRPr/>
            </a:pPr>
            <a:r>
              <a:rPr lang="sv-SE" sz="1800">
                <a:effectLst/>
                <a:latin typeface="Calibri"/>
                <a:ea typeface="Calibri"/>
                <a:cs typeface="Calibri"/>
              </a:rPr>
              <a:t>På global FN nivå utgör Parisavtalet från 2015 fortfarande grunden för många länders arbete för att fasa ut fossila bränslen</a:t>
            </a:r>
          </a:p>
          <a:p>
            <a:pPr>
              <a:spcAft>
                <a:spcPts val="600"/>
              </a:spcAft>
              <a:defRPr/>
            </a:pPr>
            <a:endParaRPr lang="sv-SE" sz="1800">
              <a:effectLst/>
              <a:latin typeface="Calibri"/>
              <a:ea typeface="Calibri"/>
              <a:cs typeface="Calibri"/>
            </a:endParaRPr>
          </a:p>
          <a:p>
            <a:pPr>
              <a:spcAft>
                <a:spcPts val="600"/>
              </a:spcAft>
              <a:defRPr/>
            </a:pPr>
            <a:r>
              <a:rPr lang="sv-SE" sz="1800" b="1">
                <a:effectLst/>
                <a:latin typeface="Calibri"/>
                <a:ea typeface="Calibri"/>
                <a:cs typeface="Calibri"/>
              </a:rPr>
              <a:t>Parisavtalet säger bland annat att:</a:t>
            </a:r>
          </a:p>
          <a:p>
            <a:pPr marL="285750" indent="-285750">
              <a:spcAft>
                <a:spcPts val="600"/>
              </a:spcAft>
              <a:buFont typeface="Arial,Sans-Serif"/>
              <a:buChar char="•"/>
              <a:defRPr/>
            </a:pPr>
            <a:r>
              <a:rPr lang="sv-SE" sz="1800">
                <a:effectLst/>
                <a:latin typeface="Calibri"/>
                <a:ea typeface="Calibri"/>
                <a:cs typeface="Calibri"/>
              </a:rPr>
              <a:t>Den </a:t>
            </a:r>
            <a:r>
              <a:rPr lang="sv-SE" sz="1800"/>
              <a:t>globala uppvärmningen ska hållas under </a:t>
            </a:r>
            <a:r>
              <a:rPr lang="sv-SE" sz="1800" err="1"/>
              <a:t>under</a:t>
            </a:r>
            <a:r>
              <a:rPr lang="sv-SE" sz="1800"/>
              <a:t> 2 C, sträva efter att begränsa den till 1,5 C</a:t>
            </a:r>
          </a:p>
          <a:p>
            <a:pPr marL="285750" indent="-285750">
              <a:spcAft>
                <a:spcPts val="600"/>
              </a:spcAft>
              <a:buFont typeface="Arial,Sans-Serif"/>
              <a:buChar char="•"/>
              <a:defRPr/>
            </a:pPr>
            <a:r>
              <a:rPr lang="sv-SE" sz="1800"/>
              <a:t>Världen behöver en övergång bort från fossila bränslen</a:t>
            </a:r>
            <a:endParaRPr lang="en-US" sz="1800"/>
          </a:p>
          <a:p>
            <a:pPr marL="285750" indent="-285750">
              <a:spcAft>
                <a:spcPts val="600"/>
              </a:spcAft>
              <a:buFont typeface="Arial,Sans-Serif"/>
              <a:buChar char="•"/>
              <a:defRPr/>
            </a:pPr>
            <a:r>
              <a:rPr lang="sv-SE" sz="1800"/>
              <a:t>Alla länder ska agera för att minska utsläpp nu, inte i en avlägsen framtid</a:t>
            </a:r>
            <a:endParaRPr lang="en-US" sz="1800"/>
          </a:p>
          <a:p>
            <a:pPr marL="0" indent="0">
              <a:spcAft>
                <a:spcPts val="600"/>
              </a:spcAft>
              <a:buFont typeface="Arial,Sans-Serif"/>
              <a:buNone/>
              <a:defRPr/>
            </a:pPr>
            <a:endParaRPr lang="sv-SE" sz="1800"/>
          </a:p>
          <a:p>
            <a:pPr>
              <a:spcAft>
                <a:spcPts val="600"/>
              </a:spcAft>
              <a:defRPr/>
            </a:pPr>
            <a:r>
              <a:rPr lang="sv-SE" sz="1800" b="1"/>
              <a:t>På EU nivå har globala målsättningar omsatts ibland annat EU:s gröna deal (green deal) från 2019</a:t>
            </a:r>
          </a:p>
          <a:p>
            <a:pPr>
              <a:spcAft>
                <a:spcPts val="600"/>
              </a:spcAft>
              <a:defRPr/>
            </a:pPr>
            <a:endParaRPr lang="sv-SE" sz="1800" b="1"/>
          </a:p>
          <a:p>
            <a:pPr>
              <a:spcAft>
                <a:spcPts val="600"/>
              </a:spcAft>
              <a:defRPr/>
            </a:pPr>
            <a:r>
              <a:rPr lang="sv-SE" sz="1800"/>
              <a:t>Den gröna dealen är en tillväxtstrategi för EU där klimatneutralitet till 2050 är en övergripande målsättning. Syftet är att visa på hur samhället och dess institutioner tydligt signalerar vad som kommer vara den långsiktigt dominerande policyn i EU. </a:t>
            </a:r>
            <a:endParaRPr lang="sv-SE" sz="1800">
              <a:ea typeface="Calibri"/>
              <a:cs typeface="Calibri"/>
            </a:endParaRPr>
          </a:p>
          <a:p>
            <a:pPr>
              <a:spcAft>
                <a:spcPts val="600"/>
              </a:spcAft>
              <a:defRPr/>
            </a:pPr>
            <a:endParaRPr lang="sv-SE" sz="1800"/>
          </a:p>
          <a:p>
            <a:pPr>
              <a:spcAft>
                <a:spcPts val="600"/>
              </a:spcAft>
              <a:defRPr/>
            </a:pPr>
            <a:r>
              <a:rPr lang="sv-SE" sz="1800" b="1"/>
              <a:t>EU följer upp den gröna dealen med ett paket klimatlagstiftning år 2021 som kallas ”Fit for 55”.</a:t>
            </a:r>
            <a:endParaRPr lang="en-US" sz="1800"/>
          </a:p>
          <a:p>
            <a:pPr marL="0" indent="0">
              <a:spcAft>
                <a:spcPts val="600"/>
              </a:spcAft>
              <a:buFont typeface="Arial,Sans-Serif"/>
              <a:buNone/>
              <a:defRPr/>
            </a:pPr>
            <a:endParaRPr lang="sv-SE" sz="1800"/>
          </a:p>
          <a:p>
            <a:pPr marL="0" indent="0">
              <a:spcAft>
                <a:spcPts val="600"/>
              </a:spcAft>
              <a:buFont typeface="Arial,Sans-Serif"/>
              <a:buNone/>
              <a:defRPr/>
            </a:pPr>
            <a:r>
              <a:rPr lang="sv-SE" sz="1800"/>
              <a:t>Mer konkreta initiativ för att minska nettoutsläpp med minst 55 % senaste 2030. Bland annat ett förbud mot förbränningsmotorer till 2035 och utvidgade system för handel med utsläppsrätter som kommer det göra mycket dyrt att släppa ut växthusgaser från 2040.</a:t>
            </a:r>
          </a:p>
          <a:p>
            <a:pPr marL="0" indent="0">
              <a:spcAft>
                <a:spcPts val="600"/>
              </a:spcAft>
              <a:buFont typeface="Arial,Sans-Serif"/>
              <a:buNone/>
              <a:defRPr/>
            </a:pPr>
            <a:endParaRPr lang="sv-SE" sz="1800"/>
          </a:p>
          <a:p>
            <a:pPr marL="0" marR="0" lvl="0" indent="0" algn="l" defTabSz="914400" rtl="0" eaLnBrk="1" fontAlgn="auto" latinLnBrk="0" hangingPunct="1">
              <a:lnSpc>
                <a:spcPct val="100000"/>
              </a:lnSpc>
              <a:spcBef>
                <a:spcPts val="0"/>
              </a:spcBef>
              <a:spcAft>
                <a:spcPts val="600"/>
              </a:spcAft>
              <a:buClrTx/>
              <a:buSzTx/>
              <a:buFont typeface="Arial,Sans-Serif"/>
              <a:buNone/>
              <a:tabLst/>
              <a:defRPr/>
            </a:pPr>
            <a:r>
              <a:rPr lang="sv-SE" sz="1800" b="1"/>
              <a:t>Signalen till näringsliv och framförallt industriföretag är att det ska löna sig att ställa om</a:t>
            </a:r>
          </a:p>
          <a:p>
            <a:pPr marL="0" marR="0" lvl="0" indent="0" algn="l" defTabSz="914400" rtl="0" eaLnBrk="1" fontAlgn="auto" latinLnBrk="0" hangingPunct="1">
              <a:lnSpc>
                <a:spcPct val="100000"/>
              </a:lnSpc>
              <a:spcBef>
                <a:spcPts val="0"/>
              </a:spcBef>
              <a:spcAft>
                <a:spcPts val="600"/>
              </a:spcAft>
              <a:buClrTx/>
              <a:buSzTx/>
              <a:buFont typeface="Arial,Sans-Serif"/>
              <a:buNone/>
              <a:tabLst/>
              <a:defRPr/>
            </a:pPr>
            <a:r>
              <a:rPr lang="sv-SE" sz="1800"/>
              <a:t>EU kommer ge sämre förutsättningar för det näringsliv som bidrar till fossila utsläpp.</a:t>
            </a:r>
          </a:p>
          <a:p>
            <a:pPr marL="0" marR="0" lvl="0" indent="0" algn="l" defTabSz="914400" rtl="0" eaLnBrk="1" fontAlgn="auto" latinLnBrk="0" hangingPunct="1">
              <a:lnSpc>
                <a:spcPct val="100000"/>
              </a:lnSpc>
              <a:spcBef>
                <a:spcPts val="0"/>
              </a:spcBef>
              <a:spcAft>
                <a:spcPts val="600"/>
              </a:spcAft>
              <a:buClrTx/>
              <a:buSzTx/>
              <a:buFont typeface="Arial,Sans-Serif"/>
              <a:buNone/>
              <a:tabLst/>
              <a:defRPr/>
            </a:pPr>
            <a:r>
              <a:rPr lang="sv-SE" sz="1800"/>
              <a:t>Över tid har vi sett att många industrier har haft svårt att ställ om, inte minst stora europeiska biltillverkare. Det har resulterat i att vissa klimatlagar har mjukats upp. Men riktningen kvarstår.</a:t>
            </a:r>
          </a:p>
          <a:p>
            <a:pPr marL="0" marR="0" lvl="0" indent="0" algn="l" defTabSz="914400" rtl="0" eaLnBrk="1" fontAlgn="auto" latinLnBrk="0" hangingPunct="1">
              <a:lnSpc>
                <a:spcPct val="100000"/>
              </a:lnSpc>
              <a:spcBef>
                <a:spcPts val="0"/>
              </a:spcBef>
              <a:spcAft>
                <a:spcPts val="600"/>
              </a:spcAft>
              <a:buClrTx/>
              <a:buSzTx/>
              <a:buFont typeface="Arial,Sans-Serif"/>
              <a:buNone/>
              <a:tabLst/>
              <a:defRPr/>
            </a:pPr>
            <a:endParaRPr lang="sv-SE" sz="1800"/>
          </a:p>
          <a:p>
            <a:pPr marL="0" marR="0" lvl="0" indent="0" algn="l" defTabSz="914400" rtl="0" eaLnBrk="1" fontAlgn="auto" latinLnBrk="0" hangingPunct="1">
              <a:lnSpc>
                <a:spcPct val="100000"/>
              </a:lnSpc>
              <a:spcBef>
                <a:spcPts val="0"/>
              </a:spcBef>
              <a:spcAft>
                <a:spcPts val="600"/>
              </a:spcAft>
              <a:buClrTx/>
              <a:buSzTx/>
              <a:buFont typeface="Arial,Sans-Serif"/>
              <a:buNone/>
              <a:tabLst/>
              <a:defRPr/>
            </a:pPr>
            <a:r>
              <a:rPr lang="sv-SE" sz="1800"/>
              <a:t>Internationell klimatpolitik omsätts även till nationell lagstiftning, inte minst måste varje EU land agera för att följa EU:s klimatmål.</a:t>
            </a:r>
          </a:p>
          <a:p>
            <a:pPr marL="0" marR="0" lvl="0" indent="0" algn="l" defTabSz="914400" rtl="0" eaLnBrk="1" fontAlgn="auto" latinLnBrk="0" hangingPunct="1">
              <a:lnSpc>
                <a:spcPct val="100000"/>
              </a:lnSpc>
              <a:spcBef>
                <a:spcPts val="0"/>
              </a:spcBef>
              <a:spcAft>
                <a:spcPts val="600"/>
              </a:spcAft>
              <a:buClrTx/>
              <a:buSzTx/>
              <a:buFont typeface="Arial,Sans-Serif"/>
              <a:buNone/>
              <a:tabLst/>
              <a:defRPr/>
            </a:pPr>
            <a:endParaRPr lang="sv-SE" sz="1800"/>
          </a:p>
          <a:p>
            <a:pPr marL="0" marR="0" lvl="0" indent="0" algn="l" defTabSz="914400" rtl="0" eaLnBrk="1" fontAlgn="auto" latinLnBrk="0" hangingPunct="1">
              <a:lnSpc>
                <a:spcPct val="100000"/>
              </a:lnSpc>
              <a:spcBef>
                <a:spcPts val="0"/>
              </a:spcBef>
              <a:spcAft>
                <a:spcPts val="600"/>
              </a:spcAft>
              <a:buClrTx/>
              <a:buSzTx/>
              <a:buFont typeface="Arial,Sans-Serif"/>
              <a:buNone/>
              <a:tabLst/>
              <a:defRPr/>
            </a:pPr>
            <a:r>
              <a:rPr lang="sv-SE" sz="1800"/>
              <a:t>På regional nivå finns politiska ambitioner på klimatområdet.</a:t>
            </a:r>
          </a:p>
          <a:p>
            <a:pPr marL="0" indent="0">
              <a:spcAft>
                <a:spcPts val="600"/>
              </a:spcAft>
              <a:buFont typeface="Arial,Sans-Serif"/>
              <a:buNone/>
              <a:defRPr/>
            </a:pPr>
            <a:endParaRPr lang="en-US" sz="1800"/>
          </a:p>
          <a:p>
            <a:pPr>
              <a:spcAft>
                <a:spcPts val="600"/>
              </a:spcAft>
              <a:defRPr/>
            </a:pPr>
            <a:endParaRPr lang="sv-SE" sz="1800"/>
          </a:p>
          <a:p>
            <a:pPr marL="285750" indent="-285750">
              <a:spcAft>
                <a:spcPts val="600"/>
              </a:spcAft>
              <a:buFont typeface="Arial,Sans-Serif"/>
              <a:buChar char="•"/>
              <a:defRPr/>
            </a:pPr>
            <a:endParaRPr lang="sv-SE" sz="1800"/>
          </a:p>
          <a:p>
            <a:pPr marL="0" indent="0">
              <a:spcAft>
                <a:spcPts val="600"/>
              </a:spcAft>
              <a:buFont typeface="Arial,Sans-Serif"/>
              <a:buNone/>
              <a:defRPr/>
            </a:pPr>
            <a:endParaRPr lang="sv-SE" sz="1800"/>
          </a:p>
          <a:p>
            <a:pPr>
              <a:defRPr/>
            </a:pPr>
            <a:br>
              <a:rPr lang="sv-SE" sz="1800">
                <a:effectLst/>
                <a:latin typeface="Calibri" panose="020F0502020204030204" pitchFamily="34" charset="0"/>
                <a:cs typeface="Calibri"/>
              </a:rPr>
            </a:br>
            <a:endParaRPr lang="sv-SE" sz="1800">
              <a:effectLst/>
              <a:latin typeface="Calibri" panose="020F0502020204030204" pitchFamily="34" charset="0"/>
              <a:ea typeface="Calibri"/>
              <a:cs typeface="Calibri"/>
            </a:endParaRPr>
          </a:p>
          <a:p>
            <a:br>
              <a:rPr lang="sv-SE" sz="1800">
                <a:effectLst/>
                <a:latin typeface="Calibri" panose="020F0502020204030204" pitchFamily="34" charset="0"/>
                <a:cs typeface="Calibri"/>
              </a:rPr>
            </a:br>
            <a:endParaRPr lang="sv-SE" sz="1800"/>
          </a:p>
          <a:p>
            <a:pPr>
              <a:lnSpc>
                <a:spcPct val="150000"/>
              </a:lnSpc>
              <a:spcAft>
                <a:spcPts val="800"/>
              </a:spcAft>
            </a:pPr>
            <a:endParaRPr lang="sv-SE" sz="1800" kern="10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3BB4DFD9-9AC5-F440-99A0-4CF6E184E468}" type="slidenum">
              <a:rPr lang="sv-SE" smtClean="0"/>
              <a:t>3</a:t>
            </a:fld>
            <a:endParaRPr lang="sv-SE"/>
          </a:p>
        </p:txBody>
      </p:sp>
    </p:spTree>
    <p:extLst>
      <p:ext uri="{BB962C8B-B14F-4D97-AF65-F5344CB8AC3E}">
        <p14:creationId xmlns:p14="http://schemas.microsoft.com/office/powerpoint/2010/main" val="139566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F18C4-543F-D16D-D306-2C6D57F77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4B4F1-EF0D-1BA9-7BD0-3AC25D5ED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BC297-B38D-3A28-FCF9-8B698FFB2552}"/>
              </a:ext>
            </a:extLst>
          </p:cNvPr>
          <p:cNvSpPr>
            <a:spLocks noGrp="1"/>
          </p:cNvSpPr>
          <p:nvPr>
            <p:ph type="body" idx="1"/>
          </p:nvPr>
        </p:nvSpPr>
        <p:spPr/>
        <p:txBody>
          <a:bodyPr/>
          <a:lstStyle/>
          <a:p>
            <a:pPr marL="0" indent="0">
              <a:lnSpc>
                <a:spcPts val="975"/>
              </a:lnSpc>
              <a:spcBef>
                <a:spcPts val="1000"/>
              </a:spcBef>
              <a:buFont typeface="Arial,Sans-Serif"/>
              <a:buNone/>
            </a:pPr>
            <a:endParaRPr lang="sv-SE"/>
          </a:p>
          <a:p>
            <a:pPr marL="0" indent="0">
              <a:lnSpc>
                <a:spcPts val="975"/>
              </a:lnSpc>
              <a:spcBef>
                <a:spcPts val="1000"/>
              </a:spcBef>
              <a:buFont typeface="Arial,Sans-Serif"/>
              <a:buNone/>
            </a:pPr>
            <a:r>
              <a:rPr lang="sv-SE"/>
              <a:t>Idag kommer nästan hälften av energin som används i Västra Götaland från fossila energikällor som till exempel olja, kol eller gas.</a:t>
            </a:r>
          </a:p>
          <a:p>
            <a:pPr marL="0" indent="0">
              <a:lnSpc>
                <a:spcPts val="975"/>
              </a:lnSpc>
              <a:spcBef>
                <a:spcPts val="1000"/>
              </a:spcBef>
              <a:buFont typeface="Arial,Sans-Serif"/>
              <a:buNone/>
            </a:pPr>
            <a:endParaRPr lang="sv-SE"/>
          </a:p>
          <a:p>
            <a:pPr marL="0" marR="0" lvl="0" indent="0" algn="l" defTabSz="914400" rtl="0" eaLnBrk="1" fontAlgn="auto" latinLnBrk="0" hangingPunct="1">
              <a:lnSpc>
                <a:spcPts val="975"/>
              </a:lnSpc>
              <a:spcBef>
                <a:spcPts val="1000"/>
              </a:spcBef>
              <a:spcAft>
                <a:spcPts val="0"/>
              </a:spcAft>
              <a:buClrTx/>
              <a:buSzTx/>
              <a:buFont typeface="Arial,Sans-Serif"/>
              <a:buNone/>
              <a:tabLst/>
              <a:defRPr/>
            </a:pPr>
            <a:r>
              <a:rPr lang="sv-SE"/>
              <a:t>Västra Götaland står för 30 % av industrins utsläpp i Sverige – en stor del av Sveriges industriella omställningen behöver därför ske i vårt län.</a:t>
            </a:r>
          </a:p>
          <a:p>
            <a:pPr marL="0" indent="0">
              <a:lnSpc>
                <a:spcPts val="975"/>
              </a:lnSpc>
              <a:spcBef>
                <a:spcPts val="1000"/>
              </a:spcBef>
              <a:buFont typeface="Arial,Sans-Serif"/>
              <a:buNone/>
            </a:pPr>
            <a:endParaRPr lang="sv-SE"/>
          </a:p>
          <a:p>
            <a:pPr marL="0" indent="0">
              <a:lnSpc>
                <a:spcPts val="975"/>
              </a:lnSpc>
              <a:spcBef>
                <a:spcPts val="1000"/>
              </a:spcBef>
              <a:buFont typeface="Arial,Sans-Serif"/>
              <a:buNone/>
            </a:pPr>
            <a:r>
              <a:rPr lang="sv-SE"/>
              <a:t>Västra Götaland har under många år haft målsättning att vi ska bli fossilfria år 2030, en målsättning som vi inte kommer kunna nå men som kan betraktas som en påminnelse om att utfasningen av fossila bränslen går för långsamt.</a:t>
            </a:r>
          </a:p>
        </p:txBody>
      </p:sp>
      <p:sp>
        <p:nvSpPr>
          <p:cNvPr id="4" name="Slide Number Placeholder 3">
            <a:extLst>
              <a:ext uri="{FF2B5EF4-FFF2-40B4-BE49-F238E27FC236}">
                <a16:creationId xmlns:a16="http://schemas.microsoft.com/office/drawing/2014/main" id="{F302DF62-4C70-C538-D6FA-0F6F283B5AE7}"/>
              </a:ext>
            </a:extLst>
          </p:cNvPr>
          <p:cNvSpPr>
            <a:spLocks noGrp="1"/>
          </p:cNvSpPr>
          <p:nvPr>
            <p:ph type="sldNum" sz="quarter" idx="5"/>
          </p:nvPr>
        </p:nvSpPr>
        <p:spPr/>
        <p:txBody>
          <a:bodyPr/>
          <a:lstStyle/>
          <a:p>
            <a:fld id="{67FD074F-D64D-49A9-BD06-9EC1A8FBD1BA}" type="slidenum">
              <a:rPr lang="sv-SE" smtClean="0"/>
              <a:t>4</a:t>
            </a:fld>
            <a:endParaRPr lang="sv-SE"/>
          </a:p>
        </p:txBody>
      </p:sp>
    </p:spTree>
    <p:extLst>
      <p:ext uri="{BB962C8B-B14F-4D97-AF65-F5344CB8AC3E}">
        <p14:creationId xmlns:p14="http://schemas.microsoft.com/office/powerpoint/2010/main" val="326535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4538E-C13B-7882-71CA-97E96ED0E02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78342BD-3EB0-5499-6F10-287194959D9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0C96D6B-3518-C5E6-957F-E06A501E48E1}"/>
              </a:ext>
            </a:extLst>
          </p:cNvPr>
          <p:cNvSpPr>
            <a:spLocks noGrp="1"/>
          </p:cNvSpPr>
          <p:nvPr>
            <p:ph type="body" idx="1"/>
          </p:nvPr>
        </p:nvSpPr>
        <p:spPr/>
        <p:txBody>
          <a:bodyPr/>
          <a:lstStyle/>
          <a:p>
            <a:pPr>
              <a:lnSpc>
                <a:spcPct val="150000"/>
              </a:lnSpc>
              <a:spcAft>
                <a:spcPts val="800"/>
              </a:spcAft>
            </a:pPr>
            <a:r>
              <a:rPr lang="sv-SE" sz="1800" kern="100" dirty="0">
                <a:latin typeface="Times New Roman"/>
                <a:ea typeface="DengXian"/>
                <a:cs typeface="Times New Roman"/>
              </a:rPr>
              <a:t>En stor del av den fossila energin kommer från industrin, det är också här vi ser den stärsta ökningen av elbehovet! </a:t>
            </a:r>
            <a:endParaRPr lang="sv-SE" sz="1800" kern="100" dirty="0">
              <a:latin typeface="Times New Roman" panose="02020603050405020304" pitchFamily="18" charset="0"/>
              <a:ea typeface="DengXian" panose="02010600030101010101" pitchFamily="2" charset="-122"/>
              <a:cs typeface="Times New Roman"/>
            </a:endParaRPr>
          </a:p>
          <a:p>
            <a:pPr>
              <a:lnSpc>
                <a:spcPct val="150000"/>
              </a:lnSpc>
              <a:spcAft>
                <a:spcPts val="800"/>
              </a:spcAft>
            </a:pPr>
            <a:endParaRPr lang="sv-SE" sz="1800" kern="100" dirty="0">
              <a:latin typeface="Times New Roman"/>
              <a:ea typeface="DengXian"/>
              <a:cs typeface="Times New Roman"/>
            </a:endParaRPr>
          </a:p>
          <a:p>
            <a:pPr>
              <a:lnSpc>
                <a:spcPct val="150000"/>
              </a:lnSpc>
              <a:spcAft>
                <a:spcPts val="800"/>
              </a:spcAft>
            </a:pPr>
            <a:r>
              <a:rPr lang="sv-SE" sz="1800" kern="100">
                <a:latin typeface="Times New Roman"/>
                <a:ea typeface="DengXian"/>
                <a:cs typeface="Times New Roman"/>
              </a:rPr>
              <a:t>Dessa siffror bygger på intervjuer med ett drygt tiotal industriaktörer i regionen som tillsammans står för 90 % av industrisektorns totala utsläpp i regionen (</a:t>
            </a:r>
            <a:r>
              <a:rPr lang="sv-SE" kern="100" dirty="0">
                <a:hlinkClick r:id="rId3"/>
              </a:rPr>
              <a:t>Rapport_Industrins omställning pågår trots osäkerhet_elbehov 2035.pdf</a:t>
            </a:r>
            <a:r>
              <a:rPr lang="sv-SE" kern="100"/>
              <a:t>)</a:t>
            </a:r>
            <a:endParaRPr lang="sv-SE" sz="1800" kern="100">
              <a:effectLst/>
              <a:latin typeface="Times New Roman" panose="02020603050405020304" pitchFamily="18" charset="0"/>
              <a:ea typeface="DengXian" panose="02010600030101010101" pitchFamily="2" charset="-122"/>
              <a:cs typeface="Times New Roman"/>
            </a:endParaRPr>
          </a:p>
        </p:txBody>
      </p:sp>
      <p:sp>
        <p:nvSpPr>
          <p:cNvPr id="4" name="Platshållare för bildnummer 3">
            <a:extLst>
              <a:ext uri="{FF2B5EF4-FFF2-40B4-BE49-F238E27FC236}">
                <a16:creationId xmlns:a16="http://schemas.microsoft.com/office/drawing/2014/main" id="{685CDBE5-7986-CAA1-D61E-D1F17E3BDA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4DFD9-9AC5-F440-99A0-4CF6E184E468}"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7921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BC4D7-3F87-0D00-6481-5E0612921B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76C39A0-0B90-6A27-3898-9AFD25ADB71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9E9E6A9-F0EF-7AB9-440C-FFB25ABB1552}"/>
              </a:ext>
            </a:extLst>
          </p:cNvPr>
          <p:cNvSpPr>
            <a:spLocks noGrp="1"/>
          </p:cNvSpPr>
          <p:nvPr>
            <p:ph type="body" idx="1"/>
          </p:nvPr>
        </p:nvSpPr>
        <p:spPr/>
        <p:txBody>
          <a:bodyPr/>
          <a:lstStyle/>
          <a:p>
            <a:pPr>
              <a:spcAft>
                <a:spcPts val="600"/>
              </a:spcAft>
              <a:defRPr/>
            </a:pPr>
            <a:r>
              <a:rPr lang="sv-SE" sz="1800" b="0"/>
              <a:t>För att fortsätta vara konkurrenskraftigt behöver industrin förhålla sig till både politiska vägval och konsumenters preferenser. När företag bedömer policy och styrmedel gör de följande vägval</a:t>
            </a:r>
            <a:endParaRPr lang="en-US" sz="1800" b="0"/>
          </a:p>
          <a:p>
            <a:pPr>
              <a:spcAft>
                <a:spcPts val="600"/>
              </a:spcAft>
              <a:defRPr/>
            </a:pPr>
            <a:endParaRPr lang="sv-SE" sz="1800"/>
          </a:p>
          <a:p>
            <a:pPr>
              <a:spcAft>
                <a:spcPts val="600"/>
              </a:spcAft>
              <a:defRPr/>
            </a:pPr>
            <a:r>
              <a:rPr lang="sv-SE" sz="1800" b="1"/>
              <a:t>När?</a:t>
            </a:r>
            <a:endParaRPr lang="en-US" sz="1800"/>
          </a:p>
          <a:p>
            <a:pPr>
              <a:spcAft>
                <a:spcPts val="600"/>
              </a:spcAft>
              <a:defRPr/>
            </a:pPr>
            <a:r>
              <a:rPr lang="sv-SE" sz="1800"/>
              <a:t>Frågan om när ett företaget ska satsa på förändrade produkter eller tillverkningsprocesser beror på den enskilda industrins ekonomiska planering utifrån den egna förmågan att ställa om och behovet av att konkurrera. Det bör inte ske snabbare än marknaden kan absorbera nya produkter, till exempel elbilar. Det får inte heller ta längre tid än konkurrenters förändring så att man hamnar efter i utvecklingen. Europas tillverkare av personbilar behöver som exempel förhålla sig till EU:s tidplaner på utsläppsrätter och förbud mot förbränningsmotorer, men också mot den hårda konkurrensen av Kinesiska bilar som ligger längre fram i utvecklingen.</a:t>
            </a:r>
          </a:p>
          <a:p>
            <a:pPr>
              <a:spcAft>
                <a:spcPts val="600"/>
              </a:spcAft>
              <a:defRPr/>
            </a:pPr>
            <a:endParaRPr lang="sv-SE" sz="1800"/>
          </a:p>
          <a:p>
            <a:pPr>
              <a:spcAft>
                <a:spcPts val="600"/>
              </a:spcAft>
              <a:defRPr/>
            </a:pPr>
            <a:r>
              <a:rPr lang="sv-SE" sz="1800" b="1"/>
              <a:t>Hur?</a:t>
            </a:r>
            <a:endParaRPr lang="en-US" sz="1800"/>
          </a:p>
          <a:p>
            <a:pPr>
              <a:spcAft>
                <a:spcPts val="600"/>
              </a:spcAft>
              <a:defRPr/>
            </a:pPr>
            <a:r>
              <a:rPr lang="sv-SE" sz="1800"/>
              <a:t>Industrin tar långsiktiga beslut om teknikval som därefter påverkar FoI satsningar (tex batteriforskning) och infrastrukturutbyggnad (batterifabrik). Den typen av beslut och investeringar bygger på att man agerar utifrån trovärdiga långsiktiga politiska ambitioner, som inte byts varje mandatperiod. </a:t>
            </a:r>
          </a:p>
          <a:p>
            <a:pPr>
              <a:spcAft>
                <a:spcPts val="600"/>
              </a:spcAft>
              <a:defRPr/>
            </a:pPr>
            <a:endParaRPr lang="sv-SE" sz="1800"/>
          </a:p>
          <a:p>
            <a:pPr>
              <a:spcAft>
                <a:spcPts val="600"/>
              </a:spcAft>
              <a:defRPr/>
            </a:pPr>
            <a:r>
              <a:rPr lang="sv-SE" sz="1800" b="1"/>
              <a:t>Var?</a:t>
            </a:r>
            <a:endParaRPr lang="en-US" sz="1800"/>
          </a:p>
          <a:p>
            <a:pPr>
              <a:spcAft>
                <a:spcPts val="600"/>
              </a:spcAft>
              <a:defRPr/>
            </a:pPr>
            <a:r>
              <a:rPr lang="sv-SE" sz="1800"/>
              <a:t>Besluten om var satsningarna på omställning sker styrs av fysiska faktorer som tillgång på mark, fossilfri el och kompetens. Men också av ekonomiska incitament som bidrag och subventioner. Kina subventionerar sin industri, En del EU länder ger massiva statsstöd. Sverige ger inte rena statsstöd på samma sätt som vissa länder i EU och får därmed svårare att konkurrera. Sverige har bra förutsättningar i Europa med fossilfri el, bra industritradition och stark FoI. Frågan är om det räcker för att framtidens industri ska etableras i Sverige.</a:t>
            </a:r>
            <a:br>
              <a:rPr lang="sv-SE" sz="1800">
                <a:effectLst/>
                <a:latin typeface="Calibri" panose="020F0502020204030204" pitchFamily="34" charset="0"/>
                <a:cs typeface="Calibri"/>
              </a:rPr>
            </a:br>
            <a:endParaRPr lang="sv-SE" sz="1800">
              <a:effectLst/>
              <a:latin typeface="Calibri" panose="020F0502020204030204" pitchFamily="34" charset="0"/>
              <a:ea typeface="Calibri"/>
              <a:cs typeface="Calibri"/>
            </a:endParaRPr>
          </a:p>
          <a:p>
            <a:br>
              <a:rPr lang="sv-SE" sz="1800">
                <a:effectLst/>
                <a:latin typeface="Calibri" panose="020F0502020204030204" pitchFamily="34" charset="0"/>
                <a:cs typeface="Calibri"/>
              </a:rPr>
            </a:br>
            <a:endParaRPr lang="sv-SE" sz="1800"/>
          </a:p>
          <a:p>
            <a:pPr>
              <a:lnSpc>
                <a:spcPct val="150000"/>
              </a:lnSpc>
              <a:spcAft>
                <a:spcPts val="800"/>
              </a:spcAft>
            </a:pPr>
            <a:endParaRPr lang="sv-SE" sz="1800" kern="100">
              <a:effectLst/>
              <a:latin typeface="Times New Roman" panose="02020603050405020304" pitchFamily="18" charset="0"/>
              <a:ea typeface="DengXian" panose="02010600030101010101" pitchFamily="2" charset="-122"/>
              <a:cs typeface="Arial" panose="020B0604020202020204" pitchFamily="34" charset="0"/>
            </a:endParaRPr>
          </a:p>
        </p:txBody>
      </p:sp>
      <p:sp>
        <p:nvSpPr>
          <p:cNvPr id="4" name="Platshållare för bildnummer 3">
            <a:extLst>
              <a:ext uri="{FF2B5EF4-FFF2-40B4-BE49-F238E27FC236}">
                <a16:creationId xmlns:a16="http://schemas.microsoft.com/office/drawing/2014/main" id="{0D238D4D-2476-98D6-5211-0667DE41DF7B}"/>
              </a:ext>
            </a:extLst>
          </p:cNvPr>
          <p:cNvSpPr>
            <a:spLocks noGrp="1"/>
          </p:cNvSpPr>
          <p:nvPr>
            <p:ph type="sldNum" sz="quarter" idx="5"/>
          </p:nvPr>
        </p:nvSpPr>
        <p:spPr/>
        <p:txBody>
          <a:bodyPr/>
          <a:lstStyle/>
          <a:p>
            <a:fld id="{3BB4DFD9-9AC5-F440-99A0-4CF6E184E468}" type="slidenum">
              <a:rPr lang="sv-SE" smtClean="0"/>
              <a:t>6</a:t>
            </a:fld>
            <a:endParaRPr lang="sv-SE"/>
          </a:p>
        </p:txBody>
      </p:sp>
    </p:spTree>
    <p:extLst>
      <p:ext uri="{BB962C8B-B14F-4D97-AF65-F5344CB8AC3E}">
        <p14:creationId xmlns:p14="http://schemas.microsoft.com/office/powerpoint/2010/main" val="401951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8AA69-ED08-6A79-C27F-D065D46AB2A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C8E2D68-D8C9-2A71-CAA4-A46160C7CCD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D45BD64-4D63-9F1D-6852-F0B42374A3DC}"/>
              </a:ext>
            </a:extLst>
          </p:cNvPr>
          <p:cNvSpPr>
            <a:spLocks noGrp="1"/>
          </p:cNvSpPr>
          <p:nvPr>
            <p:ph type="body" idx="1"/>
          </p:nvPr>
        </p:nvSpPr>
        <p:spPr/>
        <p:txBody>
          <a:bodyPr/>
          <a:lstStyle/>
          <a:p>
            <a:pPr marL="0" indent="0">
              <a:lnSpc>
                <a:spcPct val="107000"/>
              </a:lnSpc>
              <a:buFont typeface="Arial"/>
              <a:buNone/>
            </a:pPr>
            <a:r>
              <a:rPr lang="sv-SE" b="1"/>
              <a:t>Industrin och transportsektorns omställning</a:t>
            </a:r>
            <a:br>
              <a:rPr lang="sv-SE"/>
            </a:br>
            <a:br>
              <a:rPr lang="sv-SE"/>
            </a:br>
            <a:r>
              <a:rPr lang="sv-SE"/>
              <a:t>Världen har beslutat att begränsa den globala temperaturhöjningen till 1,5 - 2 grader. Det innebär politiska beslut som syftar till att få bort fossila råvaror genom höga priser på utsläpp och att fossil teknik på sikt fasas ut genom förbud.</a:t>
            </a:r>
            <a:r>
              <a:rPr lang="sv-SE">
                <a:solidFill>
                  <a:srgbClr val="444444"/>
                </a:solidFill>
              </a:rPr>
              <a:t> </a:t>
            </a:r>
          </a:p>
          <a:p>
            <a:pPr marL="0" indent="0">
              <a:lnSpc>
                <a:spcPct val="107000"/>
              </a:lnSpc>
              <a:buFont typeface="Arial"/>
              <a:buNone/>
            </a:pPr>
            <a:endParaRPr lang="sv-SE">
              <a:solidFill>
                <a:srgbClr val="444444"/>
              </a:solidFill>
            </a:endParaRPr>
          </a:p>
          <a:p>
            <a:pPr marL="171450" indent="-171450">
              <a:lnSpc>
                <a:spcPct val="107000"/>
              </a:lnSpc>
              <a:buFont typeface="Arial" panose="020B0604020202020204" pitchFamily="34" charset="0"/>
              <a:buChar char="•"/>
            </a:pPr>
            <a:r>
              <a:rPr lang="sv-SE"/>
              <a:t>Det blir en konkurrensfråga att inte dra på sig sanktionskostnader och vara först ut med konkurrenskraftiga produkter på marknaden.</a:t>
            </a:r>
            <a:r>
              <a:rPr lang="sv-SE" sz="1200">
                <a:solidFill>
                  <a:srgbClr val="444444"/>
                </a:solidFill>
              </a:rPr>
              <a:t> </a:t>
            </a:r>
          </a:p>
          <a:p>
            <a:pPr marL="171450" indent="-171450">
              <a:lnSpc>
                <a:spcPct val="107000"/>
              </a:lnSpc>
              <a:buFont typeface="Arial" panose="020B0604020202020204" pitchFamily="34" charset="0"/>
              <a:buChar char="•"/>
            </a:pPr>
            <a:r>
              <a:rPr lang="sv-SE" sz="1200"/>
              <a:t>Industri- och transportsektorn ställer om genom att byta ut fossila råvaror som olja, gas och kol mot fossilfri energi som lättast kommer från el.</a:t>
            </a:r>
          </a:p>
          <a:p>
            <a:pPr marL="0" indent="0">
              <a:lnSpc>
                <a:spcPct val="107000"/>
              </a:lnSpc>
              <a:buFont typeface="Arial"/>
              <a:buNone/>
            </a:pPr>
            <a:endParaRPr lang="sv-SE"/>
          </a:p>
          <a:p>
            <a:pPr marL="0" indent="0">
              <a:lnSpc>
                <a:spcPct val="107000"/>
              </a:lnSpc>
              <a:buFont typeface="Arial"/>
              <a:buNone/>
            </a:pPr>
            <a:r>
              <a:rPr lang="sv-SE" b="1"/>
              <a:t>Västsverige har en identitet som industriregion och ett exempel på hur industrin under lång tid varit viktig för Västra Götaland är transportindustrin:</a:t>
            </a:r>
            <a:endParaRPr lang="sv-SE" b="1">
              <a:solidFill>
                <a:srgbClr val="444444"/>
              </a:solidFill>
              <a:ea typeface="Calibri" panose="020F0502020204030204"/>
              <a:cs typeface="Calibri" panose="020F0502020204030204"/>
            </a:endParaRPr>
          </a:p>
          <a:p>
            <a:pPr marL="171450" indent="-171450">
              <a:lnSpc>
                <a:spcPct val="107000"/>
              </a:lnSpc>
              <a:buFont typeface="Arial"/>
              <a:buChar char="•"/>
            </a:pPr>
            <a:r>
              <a:rPr lang="sv-SE"/>
              <a:t>1927 levererades den första Volvobilen med en motor från Skövde. I snart 100 år har alla Volvobilar som rullar någonstans i världen haft en motor som tillverkats i Skövde, och idag arbetar 5000 personer med motortillverkning för både bil och lastbil i Skövde.</a:t>
            </a:r>
            <a:endParaRPr lang="sv-SE">
              <a:solidFill>
                <a:srgbClr val="444444"/>
              </a:solidFill>
              <a:ea typeface="Calibri" panose="020F0502020204030204"/>
              <a:cs typeface="Calibri" panose="020F0502020204030204"/>
            </a:endParaRPr>
          </a:p>
          <a:p>
            <a:pPr marL="0" indent="0">
              <a:lnSpc>
                <a:spcPct val="107000"/>
              </a:lnSpc>
              <a:buFont typeface="Arial"/>
              <a:buNone/>
            </a:pPr>
            <a:endParaRPr lang="sv-SE">
              <a:solidFill>
                <a:srgbClr val="000000"/>
              </a:solidFill>
              <a:ea typeface="Calibri" panose="020F0502020204030204"/>
              <a:cs typeface="Calibri" panose="020F0502020204030204"/>
            </a:endParaRPr>
          </a:p>
          <a:p>
            <a:pPr marL="0" indent="0">
              <a:lnSpc>
                <a:spcPct val="107000"/>
              </a:lnSpc>
              <a:buFont typeface="Arial"/>
              <a:buNone/>
            </a:pPr>
            <a:r>
              <a:rPr lang="sv-SE"/>
              <a:t>Fordonsindustrin är stor men i Västra Götaland har vi också flera stora oljeraffinaderier och kemiindustri.</a:t>
            </a:r>
          </a:p>
          <a:p>
            <a:pPr marL="0" indent="0">
              <a:lnSpc>
                <a:spcPct val="107000"/>
              </a:lnSpc>
              <a:buFont typeface="Arial"/>
              <a:buNone/>
            </a:pPr>
            <a:endParaRPr lang="sv-SE">
              <a:solidFill>
                <a:srgbClr val="444444"/>
              </a:solidFill>
              <a:ea typeface="Calibri" panose="020F0502020204030204"/>
              <a:cs typeface="Calibri" panose="020F0502020204030204"/>
            </a:endParaRPr>
          </a:p>
          <a:p>
            <a:pPr marL="0" indent="0">
              <a:lnSpc>
                <a:spcPct val="107000"/>
              </a:lnSpc>
              <a:buFont typeface="Arial"/>
              <a:buNone/>
            </a:pPr>
            <a:r>
              <a:rPr lang="sv-SE"/>
              <a:t>Industrierna är inte bara montering och tillverkning. I Västra Götaland finns också mycket av de stora företagens satsning inom forskning och innovation.</a:t>
            </a:r>
            <a:r>
              <a:rPr lang="sv-SE">
                <a:solidFill>
                  <a:srgbClr val="444444"/>
                </a:solidFill>
                <a:ea typeface="Calibri" panose="020F0502020204030204"/>
                <a:cs typeface="Calibri" panose="020F0502020204030204"/>
              </a:rPr>
              <a:t> </a:t>
            </a:r>
            <a:r>
              <a:rPr lang="sv-SE"/>
              <a:t>Industrierna ger också förutsättningar för många mindre underleverantörer och utvecklingsbolag att växa fram.</a:t>
            </a:r>
            <a:endParaRPr lang="sv-SE">
              <a:ea typeface="Calibri"/>
              <a:cs typeface="Calibri"/>
            </a:endParaRPr>
          </a:p>
          <a:p>
            <a:pPr marL="0" indent="0">
              <a:lnSpc>
                <a:spcPct val="107000"/>
              </a:lnSpc>
              <a:spcAft>
                <a:spcPts val="800"/>
              </a:spcAft>
              <a:buFont typeface="Arial"/>
              <a:buNone/>
            </a:pPr>
            <a:endParaRPr lang="sv-SE">
              <a:ea typeface="Calibri"/>
              <a:cs typeface="Calibri"/>
            </a:endParaRPr>
          </a:p>
          <a:p>
            <a:pPr marL="171450" indent="-171450">
              <a:buFont typeface="Arial"/>
              <a:buChar char="•"/>
            </a:pPr>
            <a:endParaRPr lang="sv-SE">
              <a:solidFill>
                <a:srgbClr val="444444"/>
              </a:solidFill>
            </a:endParaRPr>
          </a:p>
          <a:p>
            <a:pPr marL="171450" indent="-171450">
              <a:buFont typeface="Arial"/>
              <a:buChar char="•"/>
            </a:pPr>
            <a:endParaRPr lang="sv-SE">
              <a:ea typeface="Calibri"/>
              <a:cs typeface="Calibri"/>
            </a:endParaRPr>
          </a:p>
          <a:p>
            <a:endParaRPr lang="sv-SE"/>
          </a:p>
        </p:txBody>
      </p:sp>
      <p:sp>
        <p:nvSpPr>
          <p:cNvPr id="4" name="Platshållare för bildnummer 3">
            <a:extLst>
              <a:ext uri="{FF2B5EF4-FFF2-40B4-BE49-F238E27FC236}">
                <a16:creationId xmlns:a16="http://schemas.microsoft.com/office/drawing/2014/main" id="{C5477DF6-80A5-055D-091F-8FC8A0376CC6}"/>
              </a:ext>
            </a:extLst>
          </p:cNvPr>
          <p:cNvSpPr>
            <a:spLocks noGrp="1"/>
          </p:cNvSpPr>
          <p:nvPr>
            <p:ph type="sldNum" sz="quarter" idx="5"/>
          </p:nvPr>
        </p:nvSpPr>
        <p:spPr/>
        <p:txBody>
          <a:bodyPr/>
          <a:lstStyle/>
          <a:p>
            <a:fld id="{67FD074F-D64D-49A9-BD06-9EC1A8FBD1BA}" type="slidenum">
              <a:rPr lang="sv-SE" smtClean="0"/>
              <a:t>7</a:t>
            </a:fld>
            <a:endParaRPr lang="sv-SE"/>
          </a:p>
        </p:txBody>
      </p:sp>
    </p:spTree>
    <p:extLst>
      <p:ext uri="{BB962C8B-B14F-4D97-AF65-F5344CB8AC3E}">
        <p14:creationId xmlns:p14="http://schemas.microsoft.com/office/powerpoint/2010/main" val="80930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Västsveriges ekonomi är exportberoende kunskapsintensiv industri som därmed påverkas mycket av det som händer globalt.</a:t>
            </a:r>
            <a:endParaRPr lang="sv-SE" sz="1800">
              <a:solidFill>
                <a:srgbClr val="444444"/>
              </a:solidFill>
              <a:ea typeface="Calibri" panose="020F0502020204030204"/>
              <a:cs typeface="Calibri" panose="020F0502020204030204"/>
            </a:endParaRPr>
          </a:p>
          <a:p>
            <a:endParaRPr lang="sv-SE" sz="1800">
              <a:effectLst/>
              <a:latin typeface="Times New Roman"/>
              <a:ea typeface="DengXian"/>
              <a:cs typeface="Times New Roman"/>
            </a:endParaRPr>
          </a:p>
          <a:p>
            <a:pPr marL="0" indent="0">
              <a:lnSpc>
                <a:spcPct val="150000"/>
              </a:lnSpc>
              <a:buFont typeface="Arial" panose="020B0604020202020204" pitchFamily="34" charset="0"/>
              <a:buNone/>
            </a:pPr>
            <a:r>
              <a:rPr lang="sv-SE" sz="1200">
                <a:latin typeface="Arial"/>
                <a:cs typeface="Arial"/>
              </a:rPr>
              <a:t>Sammantaget finns 160 000 jobb i Västra Götaland som ett resultat av vår tillverkningsindustri. Det är jobb direkt i industrin och jobb som är direkt kopplade till industrins etableringar, allt från IT-tjänster till lunchrestauranger.</a:t>
            </a:r>
          </a:p>
          <a:p>
            <a:pPr marL="0" indent="0">
              <a:lnSpc>
                <a:spcPct val="150000"/>
              </a:lnSpc>
              <a:buFont typeface="Arial" panose="020B0604020202020204" pitchFamily="34" charset="0"/>
              <a:buNone/>
            </a:pPr>
            <a:endParaRPr lang="sv-SE" sz="1200">
              <a:latin typeface="Arial"/>
              <a:cs typeface="Arial"/>
            </a:endParaRPr>
          </a:p>
          <a:p>
            <a:pPr marL="0" indent="0">
              <a:lnSpc>
                <a:spcPct val="150000"/>
              </a:lnSpc>
              <a:buFont typeface="Arial" panose="020B0604020202020204" pitchFamily="34" charset="0"/>
              <a:buNone/>
            </a:pPr>
            <a:r>
              <a:rPr lang="sv-SE" sz="1200">
                <a:latin typeface="Arial"/>
                <a:cs typeface="Arial"/>
              </a:rPr>
              <a:t>Västra Götaland är ett av Europas starkaste fordonskluster och Sveriges petrokemiska centrum med flera bolag runt Stenungssund och söderut mot Göteborg</a:t>
            </a:r>
          </a:p>
          <a:p>
            <a:endParaRPr lang="sv-SE" sz="1800">
              <a:effectLst/>
              <a:latin typeface="Times New Roman"/>
              <a:ea typeface="DengXian"/>
              <a:cs typeface="Times New Roman"/>
            </a:endParaRPr>
          </a:p>
          <a:p>
            <a:pPr marL="0" indent="0">
              <a:buFont typeface="Arial" panose="020B0604020202020204" pitchFamily="34" charset="0"/>
              <a:buNone/>
            </a:pPr>
            <a:r>
              <a:rPr lang="sv-SE" sz="1200">
                <a:latin typeface="Arial"/>
                <a:cs typeface="Arial"/>
              </a:rPr>
              <a:t>20 % av Sveriges industrijobb finns i Västra Götaland, det är mer än vår andel av befolkningen i stort. Västra Götaland har därmed en industrifokuserad arbetsmarknad.</a:t>
            </a:r>
          </a:p>
          <a:p>
            <a:pPr marL="0" indent="0">
              <a:lnSpc>
                <a:spcPct val="150000"/>
              </a:lnSpc>
              <a:buFont typeface="Arial" panose="020B0604020202020204" pitchFamily="34" charset="0"/>
              <a:buNone/>
            </a:pPr>
            <a:endParaRPr lang="sv-SE" sz="1200">
              <a:latin typeface="Arial"/>
              <a:cs typeface="Arial"/>
            </a:endParaRPr>
          </a:p>
          <a:p>
            <a:pPr marL="0" indent="0">
              <a:lnSpc>
                <a:spcPts val="975"/>
              </a:lnSpc>
              <a:spcBef>
                <a:spcPts val="1000"/>
              </a:spcBef>
              <a:buFont typeface="Arial,Sans-Serif" panose="020B0604020202020204" pitchFamily="34" charset="0"/>
              <a:buNone/>
            </a:pPr>
            <a:r>
              <a:rPr lang="sv-SE"/>
              <a:t>Den starka närvaron av industribolag gör också att Västra Götaland står för 30 % av industrins klimatutsläpp i Sverige.</a:t>
            </a:r>
            <a:endParaRPr lang="en-US"/>
          </a:p>
          <a:p>
            <a:pPr marL="0" indent="0">
              <a:buFont typeface="Arial,Sans-Serif" panose="020B0604020202020204" pitchFamily="34" charset="0"/>
              <a:buNone/>
            </a:pPr>
            <a:endParaRPr lang="sv-SE"/>
          </a:p>
          <a:p>
            <a:pPr marL="171450" indent="-171450">
              <a:buFont typeface="Arial"/>
              <a:buChar char="•"/>
            </a:pPr>
            <a:r>
              <a:rPr lang="sv-SE"/>
              <a:t>Vi har en stor energikrävande industri och det är de fossila energikällorna som orsakar klimatpåverkan.</a:t>
            </a:r>
            <a:endParaRPr lang="sv-SE">
              <a:solidFill>
                <a:srgbClr val="444444"/>
              </a:solidFill>
              <a:ea typeface="Calibri"/>
              <a:cs typeface="Calibri"/>
            </a:endParaRPr>
          </a:p>
          <a:p>
            <a:pPr marL="171450" indent="-171450">
              <a:buFont typeface="Arial"/>
              <a:buChar char="•"/>
            </a:pPr>
            <a:r>
              <a:rPr lang="sv-SE"/>
              <a:t>Sverige har åtaganden om minskade utsläpp gentemot EU, att klara omställningen är en förutsättning för att vi ska kunna göra vår del till EU:s klimatmål</a:t>
            </a:r>
            <a:endParaRPr lang="sv-SE">
              <a:ea typeface="Calibri"/>
              <a:cs typeface="Calibri"/>
            </a:endParaRPr>
          </a:p>
          <a:p>
            <a:pPr marL="171450" indent="-171450">
              <a:buFont typeface="Arial"/>
              <a:buChar char="•"/>
            </a:pPr>
            <a:r>
              <a:rPr lang="sv-SE"/>
              <a:t>Nyckeln till minskad klimatpåverkan är att industrin kan ersätta sina fossila råvaror som kol, olja och gas ska bytas mot fossilfritt framställd el.</a:t>
            </a:r>
          </a:p>
          <a:p>
            <a:pPr marL="0" indent="0">
              <a:buFont typeface="Arial,Sans-Serif" panose="020B0604020202020204" pitchFamily="34" charset="0"/>
              <a:buNone/>
            </a:pPr>
            <a:endParaRPr lang="sv-SE"/>
          </a:p>
          <a:p>
            <a:pPr marL="285750" indent="-285750">
              <a:lnSpc>
                <a:spcPct val="150000"/>
              </a:lnSpc>
              <a:buFont typeface="Arial" panose="020B0604020202020204" pitchFamily="34" charset="0"/>
              <a:buChar char="•"/>
            </a:pPr>
            <a:endParaRPr lang="sv-SE">
              <a:latin typeface="Arial"/>
              <a:cs typeface="Arial"/>
            </a:endParaRPr>
          </a:p>
          <a:p>
            <a:endParaRPr lang="sv-SE"/>
          </a:p>
        </p:txBody>
      </p:sp>
      <p:sp>
        <p:nvSpPr>
          <p:cNvPr id="4" name="Platshållare för bildnummer 3"/>
          <p:cNvSpPr>
            <a:spLocks noGrp="1"/>
          </p:cNvSpPr>
          <p:nvPr>
            <p:ph type="sldNum" sz="quarter" idx="5"/>
          </p:nvPr>
        </p:nvSpPr>
        <p:spPr/>
        <p:txBody>
          <a:bodyPr/>
          <a:lstStyle/>
          <a:p>
            <a:fld id="{3BB4DFD9-9AC5-F440-99A0-4CF6E184E468}" type="slidenum">
              <a:rPr lang="sv-SE" smtClean="0"/>
              <a:t>8</a:t>
            </a:fld>
            <a:endParaRPr lang="sv-SE"/>
          </a:p>
        </p:txBody>
      </p:sp>
    </p:spTree>
    <p:extLst>
      <p:ext uri="{BB962C8B-B14F-4D97-AF65-F5344CB8AC3E}">
        <p14:creationId xmlns:p14="http://schemas.microsoft.com/office/powerpoint/2010/main" val="286475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43A22-30B0-211F-75B5-A9BD71FB9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9CE37-4D64-04DF-D7F4-5426A6A2B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5CFF6-50BC-A252-6CE6-6A999026EDAF}"/>
              </a:ext>
            </a:extLst>
          </p:cNvPr>
          <p:cNvSpPr>
            <a:spLocks noGrp="1"/>
          </p:cNvSpPr>
          <p:nvPr>
            <p:ph type="body" idx="1"/>
          </p:nvPr>
        </p:nvSpPr>
        <p:spPr/>
        <p:txBody>
          <a:bodyPr/>
          <a:lstStyle/>
          <a:p>
            <a:r>
              <a:rPr lang="sv-SE" sz="1200" b="0" i="0" kern="1200">
                <a:solidFill>
                  <a:schemeClr val="tx1"/>
                </a:solidFill>
                <a:effectLst/>
                <a:latin typeface="+mn-lt"/>
                <a:ea typeface="+mn-ea"/>
                <a:cs typeface="+mn-cs"/>
              </a:rPr>
              <a:t>Industrin i Västra Götaland är i ett historiskt skede där både konkurrenskraften kan stärkas och klimatomställningen ta avgörande steg. </a:t>
            </a: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Ytterligare eleffekt till ett rimligt pris är dock en förutsättning för att företag ska välja att ha sin produktion i Västra Götaland. Många arbetstillfällen står på spel. Idag är det 70 000 personer som är direkt sysselsatta i den del av tillverkningsindustrin som har en omedelbar påverkan av otillräcklig eltillgång i Västra Götaland. Det handlar om jobben inom fordonsindustri, kemi-, raffinaderi-, metall-, glas- och cementindustri. </a:t>
            </a: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Minst 10 000 jobb riskeras kring år 2030 om inte elen kan levereras, det handlar om både befintliga jobb och att nyetableringar uteblir. Totalt riskeras 25 000 jobb i Västra Götaland kring år 2030, sett till hela ekonomin. På längre sikt visar exempel från andra länder att regioner som förlorar en industrisektor ofta drabbas av dramatiska effekter för hela samhället.</a:t>
            </a:r>
          </a:p>
          <a:p>
            <a:endParaRPr lang="en-US">
              <a:ea typeface="Calibri"/>
              <a:cs typeface="Calibri"/>
            </a:endParaRPr>
          </a:p>
        </p:txBody>
      </p:sp>
      <p:sp>
        <p:nvSpPr>
          <p:cNvPr id="4" name="Slide Number Placeholder 3">
            <a:extLst>
              <a:ext uri="{FF2B5EF4-FFF2-40B4-BE49-F238E27FC236}">
                <a16:creationId xmlns:a16="http://schemas.microsoft.com/office/drawing/2014/main" id="{528D7151-84EF-E75F-0E82-466277134905}"/>
              </a:ext>
            </a:extLst>
          </p:cNvPr>
          <p:cNvSpPr>
            <a:spLocks noGrp="1"/>
          </p:cNvSpPr>
          <p:nvPr>
            <p:ph type="sldNum" sz="quarter" idx="5"/>
          </p:nvPr>
        </p:nvSpPr>
        <p:spPr/>
        <p:txBody>
          <a:bodyPr/>
          <a:lstStyle/>
          <a:p>
            <a:fld id="{CB7A7EB3-6D2C-46B7-BF4D-A5100E1CA477}" type="slidenum">
              <a:rPr lang="en-US"/>
              <a:t>9</a:t>
            </a:fld>
            <a:endParaRPr lang="en-US"/>
          </a:p>
        </p:txBody>
      </p:sp>
    </p:spTree>
    <p:extLst>
      <p:ext uri="{BB962C8B-B14F-4D97-AF65-F5344CB8AC3E}">
        <p14:creationId xmlns:p14="http://schemas.microsoft.com/office/powerpoint/2010/main" val="321387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52C969-FCB6-8C60-973B-5ADA2B5DFA41}"/>
              </a:ext>
            </a:extLst>
          </p:cNvPr>
          <p:cNvSpPr>
            <a:spLocks noGrp="1"/>
          </p:cNvSpPr>
          <p:nvPr>
            <p:ph type="ctrTitle"/>
          </p:nvPr>
        </p:nvSpPr>
        <p:spPr>
          <a:xfrm>
            <a:off x="1524000" y="1122363"/>
            <a:ext cx="9144000" cy="2387600"/>
          </a:xfrm>
        </p:spPr>
        <p:txBody>
          <a:bodyPr anchor="b"/>
          <a:lstStyle>
            <a:lvl1pPr algn="ctr">
              <a:defRPr sz="6000" b="1">
                <a:latin typeface="Aptos" panose="020B0004020202020204" pitchFamily="34" charset="0"/>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CFB26B0-FC00-A5FC-9BF9-1C2E67B043BC}"/>
              </a:ext>
            </a:extLst>
          </p:cNvPr>
          <p:cNvSpPr>
            <a:spLocks noGrp="1"/>
          </p:cNvSpPr>
          <p:nvPr>
            <p:ph type="subTitle" idx="1"/>
          </p:nvPr>
        </p:nvSpPr>
        <p:spPr>
          <a:xfrm>
            <a:off x="1524000" y="3602038"/>
            <a:ext cx="9144000" cy="1655762"/>
          </a:xfrm>
        </p:spPr>
        <p:txBody>
          <a:bodyPr/>
          <a:lstStyle>
            <a:lvl1pPr marL="0" indent="0" algn="ctr">
              <a:buNone/>
              <a:defRPr sz="2400">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409930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29" userDrawn="1">
          <p15:clr>
            <a:srgbClr val="FBAE40"/>
          </p15:clr>
        </p15:guide>
        <p15:guide id="3" pos="715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1EDF1C-9F6A-748E-ED58-E052D595218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B418FE7-5870-0FCC-CE78-1C5D21EF627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1EF11ED-B8C9-1F9E-F59B-91941B322DFE}"/>
              </a:ext>
            </a:extLst>
          </p:cNvPr>
          <p:cNvSpPr>
            <a:spLocks noGrp="1"/>
          </p:cNvSpPr>
          <p:nvPr>
            <p:ph type="dt" sz="half" idx="10"/>
          </p:nvPr>
        </p:nvSpPr>
        <p:spPr>
          <a:xfrm>
            <a:off x="838200" y="6356350"/>
            <a:ext cx="2743200" cy="365125"/>
          </a:xfrm>
          <a:prstGeom prst="rect">
            <a:avLst/>
          </a:prstGeom>
        </p:spPr>
        <p:txBody>
          <a:bodyPr/>
          <a:lstStyle/>
          <a:p>
            <a:fld id="{3632BF83-EBB2-42A4-8154-330716ED7788}" type="datetimeFigureOut">
              <a:rPr lang="sv-SE" smtClean="0"/>
              <a:t>2026-04-13</a:t>
            </a:fld>
            <a:endParaRPr lang="sv-SE"/>
          </a:p>
        </p:txBody>
      </p:sp>
      <p:sp>
        <p:nvSpPr>
          <p:cNvPr id="5" name="Platshållare för sidfot 4">
            <a:extLst>
              <a:ext uri="{FF2B5EF4-FFF2-40B4-BE49-F238E27FC236}">
                <a16:creationId xmlns:a16="http://schemas.microsoft.com/office/drawing/2014/main" id="{2717A622-C9CD-E543-BE7D-77343BCF465F}"/>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8114E51-A3B2-A318-C1AC-37DC042270E6}"/>
              </a:ext>
            </a:extLst>
          </p:cNvPr>
          <p:cNvSpPr>
            <a:spLocks noGrp="1"/>
          </p:cNvSpPr>
          <p:nvPr>
            <p:ph type="sldNum" sz="quarter" idx="12"/>
          </p:nvPr>
        </p:nvSpPr>
        <p:spPr>
          <a:xfrm>
            <a:off x="8610600" y="6356350"/>
            <a:ext cx="2743200" cy="365125"/>
          </a:xfrm>
          <a:prstGeom prst="rect">
            <a:avLst/>
          </a:prstGeom>
        </p:spPr>
        <p:txBody>
          <a:bodyPr/>
          <a:lstStyle/>
          <a:p>
            <a:fld id="{F5296360-914D-415D-8102-BBA3E2C4BD39}" type="slidenum">
              <a:rPr lang="sv-SE" smtClean="0"/>
              <a:t>‹#›</a:t>
            </a:fld>
            <a:endParaRPr lang="sv-SE"/>
          </a:p>
        </p:txBody>
      </p:sp>
    </p:spTree>
    <p:extLst>
      <p:ext uri="{BB962C8B-B14F-4D97-AF65-F5344CB8AC3E}">
        <p14:creationId xmlns:p14="http://schemas.microsoft.com/office/powerpoint/2010/main" val="358046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6148622-A82D-6853-CA04-C072E219373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486E63A-DE9C-5AE7-BE6E-C302E227161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4818872-C545-F72E-1C98-5E7F49E63AAC}"/>
              </a:ext>
            </a:extLst>
          </p:cNvPr>
          <p:cNvSpPr>
            <a:spLocks noGrp="1"/>
          </p:cNvSpPr>
          <p:nvPr>
            <p:ph type="dt" sz="half" idx="10"/>
          </p:nvPr>
        </p:nvSpPr>
        <p:spPr>
          <a:xfrm>
            <a:off x="838200" y="6356350"/>
            <a:ext cx="2743200" cy="365125"/>
          </a:xfrm>
          <a:prstGeom prst="rect">
            <a:avLst/>
          </a:prstGeom>
        </p:spPr>
        <p:txBody>
          <a:bodyPr/>
          <a:lstStyle/>
          <a:p>
            <a:fld id="{3632BF83-EBB2-42A4-8154-330716ED7788}" type="datetimeFigureOut">
              <a:rPr lang="sv-SE" smtClean="0"/>
              <a:t>2026-04-13</a:t>
            </a:fld>
            <a:endParaRPr lang="sv-SE"/>
          </a:p>
        </p:txBody>
      </p:sp>
      <p:sp>
        <p:nvSpPr>
          <p:cNvPr id="5" name="Platshållare för sidfot 4">
            <a:extLst>
              <a:ext uri="{FF2B5EF4-FFF2-40B4-BE49-F238E27FC236}">
                <a16:creationId xmlns:a16="http://schemas.microsoft.com/office/drawing/2014/main" id="{5256CE32-BA30-2CF2-B627-7C89E07B8FE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23FE3E65-ABA5-6B64-9A17-5A9ED435994B}"/>
              </a:ext>
            </a:extLst>
          </p:cNvPr>
          <p:cNvSpPr>
            <a:spLocks noGrp="1"/>
          </p:cNvSpPr>
          <p:nvPr>
            <p:ph type="sldNum" sz="quarter" idx="12"/>
          </p:nvPr>
        </p:nvSpPr>
        <p:spPr>
          <a:xfrm>
            <a:off x="8610600" y="6356350"/>
            <a:ext cx="2743200" cy="365125"/>
          </a:xfrm>
          <a:prstGeom prst="rect">
            <a:avLst/>
          </a:prstGeom>
        </p:spPr>
        <p:txBody>
          <a:bodyPr/>
          <a:lstStyle/>
          <a:p>
            <a:fld id="{F5296360-914D-415D-8102-BBA3E2C4BD39}" type="slidenum">
              <a:rPr lang="sv-SE" smtClean="0"/>
              <a:t>‹#›</a:t>
            </a:fld>
            <a:endParaRPr lang="sv-SE"/>
          </a:p>
        </p:txBody>
      </p:sp>
    </p:spTree>
    <p:extLst>
      <p:ext uri="{BB962C8B-B14F-4D97-AF65-F5344CB8AC3E}">
        <p14:creationId xmlns:p14="http://schemas.microsoft.com/office/powerpoint/2010/main" val="325036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6FB52F-9FF0-9ADD-D59C-510037D3F8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9E77D6-A8EC-4BAC-30A9-79E4A532B64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C5679D4-DE95-BF4E-3CDE-D784473E1BCE}"/>
              </a:ext>
            </a:extLst>
          </p:cNvPr>
          <p:cNvSpPr>
            <a:spLocks noGrp="1"/>
          </p:cNvSpPr>
          <p:nvPr>
            <p:ph type="dt" sz="half" idx="10"/>
          </p:nvPr>
        </p:nvSpPr>
        <p:spPr>
          <a:xfrm>
            <a:off x="838200" y="6356350"/>
            <a:ext cx="2743200" cy="365125"/>
          </a:xfrm>
          <a:prstGeom prst="rect">
            <a:avLst/>
          </a:prstGeom>
        </p:spPr>
        <p:txBody>
          <a:bodyPr/>
          <a:lstStyle/>
          <a:p>
            <a:fld id="{3632BF83-EBB2-42A4-8154-330716ED7788}" type="datetimeFigureOut">
              <a:rPr lang="sv-SE" smtClean="0"/>
              <a:t>2026-04-13</a:t>
            </a:fld>
            <a:endParaRPr lang="sv-SE"/>
          </a:p>
        </p:txBody>
      </p:sp>
      <p:sp>
        <p:nvSpPr>
          <p:cNvPr id="5" name="Platshållare för sidfot 4">
            <a:extLst>
              <a:ext uri="{FF2B5EF4-FFF2-40B4-BE49-F238E27FC236}">
                <a16:creationId xmlns:a16="http://schemas.microsoft.com/office/drawing/2014/main" id="{657A63F8-18B2-C1CA-F408-5D242E95D03C}"/>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792301FC-A02E-CD77-A8FC-232C5B6491A6}"/>
              </a:ext>
            </a:extLst>
          </p:cNvPr>
          <p:cNvSpPr>
            <a:spLocks noGrp="1"/>
          </p:cNvSpPr>
          <p:nvPr>
            <p:ph type="sldNum" sz="quarter" idx="12"/>
          </p:nvPr>
        </p:nvSpPr>
        <p:spPr>
          <a:xfrm>
            <a:off x="8610600" y="6356350"/>
            <a:ext cx="2743200" cy="365125"/>
          </a:xfrm>
          <a:prstGeom prst="rect">
            <a:avLst/>
          </a:prstGeom>
        </p:spPr>
        <p:txBody>
          <a:bodyPr/>
          <a:lstStyle/>
          <a:p>
            <a:fld id="{F5296360-914D-415D-8102-BBA3E2C4BD39}" type="slidenum">
              <a:rPr lang="sv-SE" smtClean="0"/>
              <a:t>‹#›</a:t>
            </a:fld>
            <a:endParaRPr lang="sv-SE"/>
          </a:p>
        </p:txBody>
      </p:sp>
    </p:spTree>
    <p:extLst>
      <p:ext uri="{BB962C8B-B14F-4D97-AF65-F5344CB8AC3E}">
        <p14:creationId xmlns:p14="http://schemas.microsoft.com/office/powerpoint/2010/main" val="39452373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B4C12E-6AE4-E3EB-82FF-E825D922137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403EFD6-E838-DA99-1A10-0A2D72ED49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029DDC-2130-17A0-6D10-53B7AB47BBC1}"/>
              </a:ext>
            </a:extLst>
          </p:cNvPr>
          <p:cNvSpPr>
            <a:spLocks noGrp="1"/>
          </p:cNvSpPr>
          <p:nvPr>
            <p:ph type="dt" sz="half" idx="10"/>
          </p:nvPr>
        </p:nvSpPr>
        <p:spPr>
          <a:xfrm>
            <a:off x="838200" y="6356350"/>
            <a:ext cx="2743200" cy="365125"/>
          </a:xfrm>
          <a:prstGeom prst="rect">
            <a:avLst/>
          </a:prstGeom>
        </p:spPr>
        <p:txBody>
          <a:bodyPr/>
          <a:lstStyle/>
          <a:p>
            <a:fld id="{3632BF83-EBB2-42A4-8154-330716ED7788}" type="datetimeFigureOut">
              <a:rPr lang="sv-SE" smtClean="0"/>
              <a:t>2026-04-13</a:t>
            </a:fld>
            <a:endParaRPr lang="sv-SE"/>
          </a:p>
        </p:txBody>
      </p:sp>
      <p:sp>
        <p:nvSpPr>
          <p:cNvPr id="5" name="Platshållare för sidfot 4">
            <a:extLst>
              <a:ext uri="{FF2B5EF4-FFF2-40B4-BE49-F238E27FC236}">
                <a16:creationId xmlns:a16="http://schemas.microsoft.com/office/drawing/2014/main" id="{CA685CAB-E406-9306-2A4D-D4BD0A4470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6EF13796-E5E5-F146-69CC-69FD351AC5D7}"/>
              </a:ext>
            </a:extLst>
          </p:cNvPr>
          <p:cNvSpPr>
            <a:spLocks noGrp="1"/>
          </p:cNvSpPr>
          <p:nvPr>
            <p:ph type="sldNum" sz="quarter" idx="12"/>
          </p:nvPr>
        </p:nvSpPr>
        <p:spPr>
          <a:xfrm>
            <a:off x="8610600" y="6356350"/>
            <a:ext cx="2743200" cy="365125"/>
          </a:xfrm>
          <a:prstGeom prst="rect">
            <a:avLst/>
          </a:prstGeom>
        </p:spPr>
        <p:txBody>
          <a:bodyPr/>
          <a:lstStyle/>
          <a:p>
            <a:fld id="{F5296360-914D-415D-8102-BBA3E2C4BD39}" type="slidenum">
              <a:rPr lang="sv-SE" smtClean="0"/>
              <a:t>‹#›</a:t>
            </a:fld>
            <a:endParaRPr lang="sv-SE"/>
          </a:p>
        </p:txBody>
      </p:sp>
    </p:spTree>
    <p:extLst>
      <p:ext uri="{BB962C8B-B14F-4D97-AF65-F5344CB8AC3E}">
        <p14:creationId xmlns:p14="http://schemas.microsoft.com/office/powerpoint/2010/main" val="75854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65E67F-1BB5-B1E6-2318-5DECA12CE29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48FACBD-B474-0E6D-304E-46B32EF1411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62AEBBB-4986-8495-9D0A-6E39F3D0417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CA629BA-5630-08EF-25E1-32BCF97B01D4}"/>
              </a:ext>
            </a:extLst>
          </p:cNvPr>
          <p:cNvSpPr>
            <a:spLocks noGrp="1"/>
          </p:cNvSpPr>
          <p:nvPr>
            <p:ph type="dt" sz="half" idx="10"/>
          </p:nvPr>
        </p:nvSpPr>
        <p:spPr>
          <a:xfrm>
            <a:off x="838200" y="6356350"/>
            <a:ext cx="2743200" cy="365125"/>
          </a:xfrm>
          <a:prstGeom prst="rect">
            <a:avLst/>
          </a:prstGeom>
        </p:spPr>
        <p:txBody>
          <a:bodyPr/>
          <a:lstStyle/>
          <a:p>
            <a:fld id="{3632BF83-EBB2-42A4-8154-330716ED7788}" type="datetimeFigureOut">
              <a:rPr lang="sv-SE" smtClean="0"/>
              <a:t>2026-04-13</a:t>
            </a:fld>
            <a:endParaRPr lang="sv-SE"/>
          </a:p>
        </p:txBody>
      </p:sp>
      <p:sp>
        <p:nvSpPr>
          <p:cNvPr id="6" name="Platshållare för sidfot 5">
            <a:extLst>
              <a:ext uri="{FF2B5EF4-FFF2-40B4-BE49-F238E27FC236}">
                <a16:creationId xmlns:a16="http://schemas.microsoft.com/office/drawing/2014/main" id="{467F0FF4-2F57-648B-6DD2-E6E5894BEBA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D4B99AFC-7393-5DB1-37FB-9EF92E50A646}"/>
              </a:ext>
            </a:extLst>
          </p:cNvPr>
          <p:cNvSpPr>
            <a:spLocks noGrp="1"/>
          </p:cNvSpPr>
          <p:nvPr>
            <p:ph type="sldNum" sz="quarter" idx="12"/>
          </p:nvPr>
        </p:nvSpPr>
        <p:spPr>
          <a:xfrm>
            <a:off x="8610600" y="6356350"/>
            <a:ext cx="2743200" cy="365125"/>
          </a:xfrm>
          <a:prstGeom prst="rect">
            <a:avLst/>
          </a:prstGeom>
        </p:spPr>
        <p:txBody>
          <a:bodyPr/>
          <a:lstStyle/>
          <a:p>
            <a:fld id="{F5296360-914D-415D-8102-BBA3E2C4BD39}" type="slidenum">
              <a:rPr lang="sv-SE" smtClean="0"/>
              <a:t>‹#›</a:t>
            </a:fld>
            <a:endParaRPr lang="sv-SE"/>
          </a:p>
        </p:txBody>
      </p:sp>
    </p:spTree>
    <p:extLst>
      <p:ext uri="{BB962C8B-B14F-4D97-AF65-F5344CB8AC3E}">
        <p14:creationId xmlns:p14="http://schemas.microsoft.com/office/powerpoint/2010/main" val="70208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1F4116-110B-10D6-144F-808534DFFFB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3BF3E83-86CD-5D93-A068-7C3338C9C5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BBD03F4-8BC0-8402-6573-F8A3C0CE3B0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AD43753-FF08-A7D0-8C95-CD7884F7D0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721EE87-D1B4-45C3-FB93-FB67A0D005A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60EC564-B8CB-2037-707A-D01501247AC3}"/>
              </a:ext>
            </a:extLst>
          </p:cNvPr>
          <p:cNvSpPr>
            <a:spLocks noGrp="1"/>
          </p:cNvSpPr>
          <p:nvPr>
            <p:ph type="dt" sz="half" idx="10"/>
          </p:nvPr>
        </p:nvSpPr>
        <p:spPr>
          <a:xfrm>
            <a:off x="838200" y="6356350"/>
            <a:ext cx="2743200" cy="365125"/>
          </a:xfrm>
          <a:prstGeom prst="rect">
            <a:avLst/>
          </a:prstGeom>
        </p:spPr>
        <p:txBody>
          <a:bodyPr/>
          <a:lstStyle/>
          <a:p>
            <a:fld id="{3632BF83-EBB2-42A4-8154-330716ED7788}" type="datetimeFigureOut">
              <a:rPr lang="sv-SE" smtClean="0"/>
              <a:t>2026-04-13</a:t>
            </a:fld>
            <a:endParaRPr lang="sv-SE"/>
          </a:p>
        </p:txBody>
      </p:sp>
      <p:sp>
        <p:nvSpPr>
          <p:cNvPr id="8" name="Platshållare för sidfot 7">
            <a:extLst>
              <a:ext uri="{FF2B5EF4-FFF2-40B4-BE49-F238E27FC236}">
                <a16:creationId xmlns:a16="http://schemas.microsoft.com/office/drawing/2014/main" id="{41F3D8AB-8BF0-74B0-E868-0DC58D13F0F2}"/>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354BD894-7D16-905A-7FD6-691F4639362B}"/>
              </a:ext>
            </a:extLst>
          </p:cNvPr>
          <p:cNvSpPr>
            <a:spLocks noGrp="1"/>
          </p:cNvSpPr>
          <p:nvPr>
            <p:ph type="sldNum" sz="quarter" idx="12"/>
          </p:nvPr>
        </p:nvSpPr>
        <p:spPr>
          <a:xfrm>
            <a:off x="8610600" y="6356350"/>
            <a:ext cx="2743200" cy="365125"/>
          </a:xfrm>
          <a:prstGeom prst="rect">
            <a:avLst/>
          </a:prstGeom>
        </p:spPr>
        <p:txBody>
          <a:bodyPr/>
          <a:lstStyle/>
          <a:p>
            <a:fld id="{F5296360-914D-415D-8102-BBA3E2C4BD39}" type="slidenum">
              <a:rPr lang="sv-SE" smtClean="0"/>
              <a:t>‹#›</a:t>
            </a:fld>
            <a:endParaRPr lang="sv-SE"/>
          </a:p>
        </p:txBody>
      </p:sp>
    </p:spTree>
    <p:extLst>
      <p:ext uri="{BB962C8B-B14F-4D97-AF65-F5344CB8AC3E}">
        <p14:creationId xmlns:p14="http://schemas.microsoft.com/office/powerpoint/2010/main" val="221115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4A4156-3415-7D37-7D3D-D8E1DB1639F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45B1076-C3D7-405B-50E3-1F1BCFEF6E8C}"/>
              </a:ext>
            </a:extLst>
          </p:cNvPr>
          <p:cNvSpPr>
            <a:spLocks noGrp="1"/>
          </p:cNvSpPr>
          <p:nvPr>
            <p:ph type="dt" sz="half" idx="10"/>
          </p:nvPr>
        </p:nvSpPr>
        <p:spPr>
          <a:xfrm>
            <a:off x="838200" y="6356350"/>
            <a:ext cx="2743200" cy="365125"/>
          </a:xfrm>
          <a:prstGeom prst="rect">
            <a:avLst/>
          </a:prstGeom>
        </p:spPr>
        <p:txBody>
          <a:bodyPr/>
          <a:lstStyle/>
          <a:p>
            <a:fld id="{3632BF83-EBB2-42A4-8154-330716ED7788}" type="datetimeFigureOut">
              <a:rPr lang="sv-SE" smtClean="0"/>
              <a:t>2026-04-13</a:t>
            </a:fld>
            <a:endParaRPr lang="sv-SE"/>
          </a:p>
        </p:txBody>
      </p:sp>
      <p:sp>
        <p:nvSpPr>
          <p:cNvPr id="4" name="Platshållare för sidfot 3">
            <a:extLst>
              <a:ext uri="{FF2B5EF4-FFF2-40B4-BE49-F238E27FC236}">
                <a16:creationId xmlns:a16="http://schemas.microsoft.com/office/drawing/2014/main" id="{292D64F8-99C5-B57D-39C6-2B536E4D9E8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BB60460E-CE4B-449F-249B-3A0A51F26C4F}"/>
              </a:ext>
            </a:extLst>
          </p:cNvPr>
          <p:cNvSpPr>
            <a:spLocks noGrp="1"/>
          </p:cNvSpPr>
          <p:nvPr>
            <p:ph type="sldNum" sz="quarter" idx="12"/>
          </p:nvPr>
        </p:nvSpPr>
        <p:spPr>
          <a:xfrm>
            <a:off x="8610600" y="6356350"/>
            <a:ext cx="2743200" cy="365125"/>
          </a:xfrm>
          <a:prstGeom prst="rect">
            <a:avLst/>
          </a:prstGeom>
        </p:spPr>
        <p:txBody>
          <a:bodyPr/>
          <a:lstStyle/>
          <a:p>
            <a:fld id="{F5296360-914D-415D-8102-BBA3E2C4BD39}" type="slidenum">
              <a:rPr lang="sv-SE" smtClean="0"/>
              <a:t>‹#›</a:t>
            </a:fld>
            <a:endParaRPr lang="sv-SE"/>
          </a:p>
        </p:txBody>
      </p:sp>
    </p:spTree>
    <p:extLst>
      <p:ext uri="{BB962C8B-B14F-4D97-AF65-F5344CB8AC3E}">
        <p14:creationId xmlns:p14="http://schemas.microsoft.com/office/powerpoint/2010/main" val="41755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2882D42-1E72-0A5A-9112-DF3DC6C108F5}"/>
              </a:ext>
            </a:extLst>
          </p:cNvPr>
          <p:cNvSpPr>
            <a:spLocks noGrp="1"/>
          </p:cNvSpPr>
          <p:nvPr>
            <p:ph type="dt" sz="half" idx="10"/>
          </p:nvPr>
        </p:nvSpPr>
        <p:spPr>
          <a:xfrm>
            <a:off x="838200" y="6356350"/>
            <a:ext cx="2743200" cy="365125"/>
          </a:xfrm>
          <a:prstGeom prst="rect">
            <a:avLst/>
          </a:prstGeom>
        </p:spPr>
        <p:txBody>
          <a:bodyPr/>
          <a:lstStyle/>
          <a:p>
            <a:fld id="{3632BF83-EBB2-42A4-8154-330716ED7788}" type="datetimeFigureOut">
              <a:rPr lang="sv-SE" smtClean="0"/>
              <a:t>2026-04-13</a:t>
            </a:fld>
            <a:endParaRPr lang="sv-SE"/>
          </a:p>
        </p:txBody>
      </p:sp>
      <p:sp>
        <p:nvSpPr>
          <p:cNvPr id="3" name="Platshållare för sidfot 2">
            <a:extLst>
              <a:ext uri="{FF2B5EF4-FFF2-40B4-BE49-F238E27FC236}">
                <a16:creationId xmlns:a16="http://schemas.microsoft.com/office/drawing/2014/main" id="{DEA0994C-95C8-1598-B785-8882A2D7E75C}"/>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4159124F-1C4F-F367-831A-9DDA930B904B}"/>
              </a:ext>
            </a:extLst>
          </p:cNvPr>
          <p:cNvSpPr>
            <a:spLocks noGrp="1"/>
          </p:cNvSpPr>
          <p:nvPr>
            <p:ph type="sldNum" sz="quarter" idx="12"/>
          </p:nvPr>
        </p:nvSpPr>
        <p:spPr>
          <a:xfrm>
            <a:off x="8610600" y="6356350"/>
            <a:ext cx="2743200" cy="365125"/>
          </a:xfrm>
          <a:prstGeom prst="rect">
            <a:avLst/>
          </a:prstGeom>
        </p:spPr>
        <p:txBody>
          <a:bodyPr/>
          <a:lstStyle/>
          <a:p>
            <a:fld id="{F5296360-914D-415D-8102-BBA3E2C4BD39}" type="slidenum">
              <a:rPr lang="sv-SE" smtClean="0"/>
              <a:t>‹#›</a:t>
            </a:fld>
            <a:endParaRPr lang="sv-SE"/>
          </a:p>
        </p:txBody>
      </p:sp>
    </p:spTree>
    <p:extLst>
      <p:ext uri="{BB962C8B-B14F-4D97-AF65-F5344CB8AC3E}">
        <p14:creationId xmlns:p14="http://schemas.microsoft.com/office/powerpoint/2010/main" val="114380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98B756-0125-930D-1623-E78B872B03A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F5A69F-E1DC-6A0F-05A7-D7C11C14A5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6DB6600-FD23-23A4-2F6F-6DB1124D1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FE5D0D7-32E6-E4B3-4215-4866EF231C5A}"/>
              </a:ext>
            </a:extLst>
          </p:cNvPr>
          <p:cNvSpPr>
            <a:spLocks noGrp="1"/>
          </p:cNvSpPr>
          <p:nvPr>
            <p:ph type="dt" sz="half" idx="10"/>
          </p:nvPr>
        </p:nvSpPr>
        <p:spPr>
          <a:xfrm>
            <a:off x="838200" y="6356350"/>
            <a:ext cx="2743200" cy="365125"/>
          </a:xfrm>
          <a:prstGeom prst="rect">
            <a:avLst/>
          </a:prstGeom>
        </p:spPr>
        <p:txBody>
          <a:bodyPr/>
          <a:lstStyle/>
          <a:p>
            <a:fld id="{3632BF83-EBB2-42A4-8154-330716ED7788}" type="datetimeFigureOut">
              <a:rPr lang="sv-SE" smtClean="0"/>
              <a:t>2026-04-13</a:t>
            </a:fld>
            <a:endParaRPr lang="sv-SE"/>
          </a:p>
        </p:txBody>
      </p:sp>
      <p:sp>
        <p:nvSpPr>
          <p:cNvPr id="6" name="Platshållare för sidfot 5">
            <a:extLst>
              <a:ext uri="{FF2B5EF4-FFF2-40B4-BE49-F238E27FC236}">
                <a16:creationId xmlns:a16="http://schemas.microsoft.com/office/drawing/2014/main" id="{B715EA40-FF4C-6C25-7209-7228AF36E7D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3EC69CF1-B0BB-925C-E242-1CD07F4DC6E5}"/>
              </a:ext>
            </a:extLst>
          </p:cNvPr>
          <p:cNvSpPr>
            <a:spLocks noGrp="1"/>
          </p:cNvSpPr>
          <p:nvPr>
            <p:ph type="sldNum" sz="quarter" idx="12"/>
          </p:nvPr>
        </p:nvSpPr>
        <p:spPr>
          <a:xfrm>
            <a:off x="8610600" y="6356350"/>
            <a:ext cx="2743200" cy="365125"/>
          </a:xfrm>
          <a:prstGeom prst="rect">
            <a:avLst/>
          </a:prstGeom>
        </p:spPr>
        <p:txBody>
          <a:bodyPr/>
          <a:lstStyle/>
          <a:p>
            <a:fld id="{F5296360-914D-415D-8102-BBA3E2C4BD39}" type="slidenum">
              <a:rPr lang="sv-SE" smtClean="0"/>
              <a:t>‹#›</a:t>
            </a:fld>
            <a:endParaRPr lang="sv-SE"/>
          </a:p>
        </p:txBody>
      </p:sp>
    </p:spTree>
    <p:extLst>
      <p:ext uri="{BB962C8B-B14F-4D97-AF65-F5344CB8AC3E}">
        <p14:creationId xmlns:p14="http://schemas.microsoft.com/office/powerpoint/2010/main" val="156758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7B7A17-2280-7E05-209E-A2A4CCB999C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511721A-9FEB-C001-4E16-1D4488F4E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B6385B3-09C6-5E62-F51F-E2B944C9D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368B89B-15F1-8567-9E76-00FADDBD6BE2}"/>
              </a:ext>
            </a:extLst>
          </p:cNvPr>
          <p:cNvSpPr>
            <a:spLocks noGrp="1"/>
          </p:cNvSpPr>
          <p:nvPr>
            <p:ph type="dt" sz="half" idx="10"/>
          </p:nvPr>
        </p:nvSpPr>
        <p:spPr>
          <a:xfrm>
            <a:off x="838200" y="6356350"/>
            <a:ext cx="2743200" cy="365125"/>
          </a:xfrm>
          <a:prstGeom prst="rect">
            <a:avLst/>
          </a:prstGeom>
        </p:spPr>
        <p:txBody>
          <a:bodyPr/>
          <a:lstStyle/>
          <a:p>
            <a:fld id="{3632BF83-EBB2-42A4-8154-330716ED7788}" type="datetimeFigureOut">
              <a:rPr lang="sv-SE" smtClean="0"/>
              <a:t>2026-04-13</a:t>
            </a:fld>
            <a:endParaRPr lang="sv-SE"/>
          </a:p>
        </p:txBody>
      </p:sp>
      <p:sp>
        <p:nvSpPr>
          <p:cNvPr id="6" name="Platshållare för sidfot 5">
            <a:extLst>
              <a:ext uri="{FF2B5EF4-FFF2-40B4-BE49-F238E27FC236}">
                <a16:creationId xmlns:a16="http://schemas.microsoft.com/office/drawing/2014/main" id="{74C218D7-14E6-1E12-18B2-C2ED4CD7777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9CFA86C5-D8E7-7870-AD5B-65A72269EA2E}"/>
              </a:ext>
            </a:extLst>
          </p:cNvPr>
          <p:cNvSpPr>
            <a:spLocks noGrp="1"/>
          </p:cNvSpPr>
          <p:nvPr>
            <p:ph type="sldNum" sz="quarter" idx="12"/>
          </p:nvPr>
        </p:nvSpPr>
        <p:spPr>
          <a:xfrm>
            <a:off x="8610600" y="6356350"/>
            <a:ext cx="2743200" cy="365125"/>
          </a:xfrm>
          <a:prstGeom prst="rect">
            <a:avLst/>
          </a:prstGeom>
        </p:spPr>
        <p:txBody>
          <a:bodyPr/>
          <a:lstStyle/>
          <a:p>
            <a:fld id="{F5296360-914D-415D-8102-BBA3E2C4BD39}" type="slidenum">
              <a:rPr lang="sv-SE" smtClean="0"/>
              <a:t>‹#›</a:t>
            </a:fld>
            <a:endParaRPr lang="sv-SE"/>
          </a:p>
        </p:txBody>
      </p:sp>
    </p:spTree>
    <p:extLst>
      <p:ext uri="{BB962C8B-B14F-4D97-AF65-F5344CB8AC3E}">
        <p14:creationId xmlns:p14="http://schemas.microsoft.com/office/powerpoint/2010/main" val="137879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75035B1-162F-C7AE-4F68-BA93C18F10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6B49654-C1DC-A237-6F5A-4852E2D106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76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chemeClr val="bg1"/>
          </a:solidFill>
          <a:latin typeface="Aptos" panose="020B0004020202020204" pitchFamily="34" charset="0"/>
          <a:ea typeface="+mj-ea"/>
          <a:cs typeface="+mj-cs"/>
        </a:defRPr>
      </a:lvl1pPr>
    </p:titleStyle>
    <p:bodyStyle>
      <a:lvl1pPr marL="432000" indent="-432000" algn="l" defTabSz="914400" rtl="0" eaLnBrk="1" latinLnBrk="0" hangingPunct="1">
        <a:lnSpc>
          <a:spcPct val="90000"/>
        </a:lnSpc>
        <a:spcBef>
          <a:spcPts val="1000"/>
        </a:spcBef>
        <a:buSzPct val="150000"/>
        <a:buFontTx/>
        <a:buBlip>
          <a:blip r:embed="rId13">
            <a:extLst>
              <a:ext uri="{96DAC541-7B7A-43D3-8B79-37D633B846F1}">
                <asvg:svgBlip xmlns:asvg="http://schemas.microsoft.com/office/drawing/2016/SVG/main" r:embed="rId14"/>
              </a:ext>
            </a:extLst>
          </a:blip>
        </a:buBlip>
        <a:defRPr sz="2800" kern="1200">
          <a:solidFill>
            <a:schemeClr val="bg1"/>
          </a:solidFill>
          <a:latin typeface="Aptos" panose="020B0004020202020204" pitchFamily="34" charset="0"/>
          <a:ea typeface="+mn-ea"/>
          <a:cs typeface="+mn-cs"/>
        </a:defRPr>
      </a:lvl1pPr>
      <a:lvl2pPr marL="864000" indent="-432000" algn="l" defTabSz="914400" rtl="0" eaLnBrk="1" latinLnBrk="0" hangingPunct="1">
        <a:lnSpc>
          <a:spcPct val="90000"/>
        </a:lnSpc>
        <a:spcBef>
          <a:spcPts val="500"/>
        </a:spcBef>
        <a:buSzPct val="150000"/>
        <a:buFontTx/>
        <a:buBlip>
          <a:blip r:embed="rId13">
            <a:extLst>
              <a:ext uri="{96DAC541-7B7A-43D3-8B79-37D633B846F1}">
                <asvg:svgBlip xmlns:asvg="http://schemas.microsoft.com/office/drawing/2016/SVG/main" r:embed="rId14"/>
              </a:ext>
            </a:extLst>
          </a:blip>
        </a:buBlip>
        <a:defRPr sz="2400" kern="1200">
          <a:solidFill>
            <a:schemeClr val="bg1"/>
          </a:solidFill>
          <a:latin typeface="Aptos" panose="020B0004020202020204" pitchFamily="34" charset="0"/>
          <a:ea typeface="+mn-ea"/>
          <a:cs typeface="+mn-cs"/>
        </a:defRPr>
      </a:lvl2pPr>
      <a:lvl3pPr marL="1296000" indent="-432000" algn="l" defTabSz="914400" rtl="0" eaLnBrk="1" latinLnBrk="0" hangingPunct="1">
        <a:lnSpc>
          <a:spcPct val="90000"/>
        </a:lnSpc>
        <a:spcBef>
          <a:spcPts val="500"/>
        </a:spcBef>
        <a:buSzPct val="150000"/>
        <a:buFontTx/>
        <a:buBlip>
          <a:blip r:embed="rId13">
            <a:extLst>
              <a:ext uri="{96DAC541-7B7A-43D3-8B79-37D633B846F1}">
                <asvg:svgBlip xmlns:asvg="http://schemas.microsoft.com/office/drawing/2016/SVG/main" r:embed="rId14"/>
              </a:ext>
            </a:extLst>
          </a:blip>
        </a:buBlip>
        <a:defRPr sz="2000" kern="1200">
          <a:solidFill>
            <a:schemeClr val="bg1"/>
          </a:solidFill>
          <a:latin typeface="Aptos" panose="020B0004020202020204" pitchFamily="34" charset="0"/>
          <a:ea typeface="+mn-ea"/>
          <a:cs typeface="+mn-cs"/>
        </a:defRPr>
      </a:lvl3pPr>
      <a:lvl4pPr marL="1728000" indent="-432000" algn="l" defTabSz="914400" rtl="0" eaLnBrk="1" latinLnBrk="0" hangingPunct="1">
        <a:lnSpc>
          <a:spcPct val="90000"/>
        </a:lnSpc>
        <a:spcBef>
          <a:spcPts val="500"/>
        </a:spcBef>
        <a:buSzPct val="150000"/>
        <a:buFontTx/>
        <a:buBlip>
          <a:blip r:embed="rId13">
            <a:extLst>
              <a:ext uri="{96DAC541-7B7A-43D3-8B79-37D633B846F1}">
                <asvg:svgBlip xmlns:asvg="http://schemas.microsoft.com/office/drawing/2016/SVG/main" r:embed="rId14"/>
              </a:ext>
            </a:extLst>
          </a:blip>
        </a:buBlip>
        <a:defRPr sz="1800" kern="1200">
          <a:solidFill>
            <a:schemeClr val="bg1"/>
          </a:solidFill>
          <a:latin typeface="Aptos" panose="020B0004020202020204" pitchFamily="34" charset="0"/>
          <a:ea typeface="+mn-ea"/>
          <a:cs typeface="+mn-cs"/>
        </a:defRPr>
      </a:lvl4pPr>
      <a:lvl5pPr marL="2160000" indent="-432000" algn="l" defTabSz="914400" rtl="0" eaLnBrk="1" latinLnBrk="0" hangingPunct="1">
        <a:lnSpc>
          <a:spcPct val="90000"/>
        </a:lnSpc>
        <a:spcBef>
          <a:spcPts val="500"/>
        </a:spcBef>
        <a:buSzPct val="150000"/>
        <a:buFontTx/>
        <a:buBlip>
          <a:blip r:embed="rId13">
            <a:extLst>
              <a:ext uri="{96DAC541-7B7A-43D3-8B79-37D633B846F1}">
                <asvg:svgBlip xmlns:asvg="http://schemas.microsoft.com/office/drawing/2016/SVG/main" r:embed="rId14"/>
              </a:ext>
            </a:extLst>
          </a:blip>
        </a:buBlip>
        <a:defRPr sz="1800" kern="1200">
          <a:solidFill>
            <a:schemeClr val="bg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29" userDrawn="1">
          <p15:clr>
            <a:srgbClr val="F26B43"/>
          </p15:clr>
        </p15:guide>
        <p15:guide id="3"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1.sv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microsoft.com/office/2018/10/relationships/comments" Target="../comments/modernComment_7FFFEAA8_2B77346E.xm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6.sv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jpe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5.svg"/><Relationship Id="rId10" Type="http://schemas.openxmlformats.org/officeDocument/2006/relationships/image" Target="../media/image51.png"/><Relationship Id="rId4" Type="http://schemas.openxmlformats.org/officeDocument/2006/relationships/image" Target="../media/image4.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6.xml"/><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DEF0CF3E-32F0-D411-5637-E6EA13B5B9E3}"/>
              </a:ext>
            </a:extLst>
          </p:cNvPr>
          <p:cNvPicPr>
            <a:picLocks noChangeAspect="1"/>
          </p:cNvPicPr>
          <p:nvPr/>
        </p:nvPicPr>
        <p:blipFill>
          <a:blip r:embed="rId3">
            <a:extLst>
              <a:ext uri="{28A0092B-C50C-407E-A947-70E740481C1C}">
                <a14:useLocalDpi xmlns:a14="http://schemas.microsoft.com/office/drawing/2010/main" val="0"/>
              </a:ext>
            </a:extLst>
          </a:blip>
          <a:srcRect t="6458" r="6004" b="20106"/>
          <a:stretch>
            <a:fillRect/>
          </a:stretch>
        </p:blipFill>
        <p:spPr>
          <a:xfrm>
            <a:off x="0" y="-10159"/>
            <a:ext cx="12192000" cy="7143928"/>
          </a:xfrm>
          <a:prstGeom prst="rect">
            <a:avLst/>
          </a:prstGeom>
        </p:spPr>
      </p:pic>
      <p:pic>
        <p:nvPicPr>
          <p:cNvPr id="3" name="Bild 2">
            <a:extLst>
              <a:ext uri="{FF2B5EF4-FFF2-40B4-BE49-F238E27FC236}">
                <a16:creationId xmlns:a16="http://schemas.microsoft.com/office/drawing/2014/main" id="{8C1413AA-A81E-A154-0FCA-C9CC54B5DD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0160"/>
            <a:ext cx="12192000" cy="812800"/>
          </a:xfrm>
          <a:prstGeom prst="rect">
            <a:avLst/>
          </a:prstGeom>
        </p:spPr>
      </p:pic>
      <p:sp>
        <p:nvSpPr>
          <p:cNvPr id="10" name="Rubrik 1">
            <a:extLst>
              <a:ext uri="{FF2B5EF4-FFF2-40B4-BE49-F238E27FC236}">
                <a16:creationId xmlns:a16="http://schemas.microsoft.com/office/drawing/2014/main" id="{754957B8-6527-A834-6421-CB82169CA00A}"/>
              </a:ext>
            </a:extLst>
          </p:cNvPr>
          <p:cNvSpPr txBox="1">
            <a:spLocks/>
          </p:cNvSpPr>
          <p:nvPr/>
        </p:nvSpPr>
        <p:spPr>
          <a:xfrm>
            <a:off x="1056640" y="2573178"/>
            <a:ext cx="9611360" cy="22602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ptos" panose="020B0004020202020204" pitchFamily="34" charset="0"/>
                <a:ea typeface="+mj-ea"/>
                <a:cs typeface="+mj-cs"/>
              </a:defRPr>
            </a:lvl1pPr>
          </a:lstStyle>
          <a:p>
            <a:pPr algn="ctr"/>
            <a:r>
              <a:rPr lang="sv-SE" sz="4800" spc="300">
                <a:solidFill>
                  <a:schemeClr val="bg1"/>
                </a:solidFill>
                <a:ea typeface="Calibri Light"/>
                <a:cs typeface="Calibri Light"/>
              </a:rPr>
              <a:t>ENERGIOMSTÄLLNINGEN</a:t>
            </a:r>
            <a:br>
              <a:rPr lang="sv-SE" sz="4800" spc="300">
                <a:solidFill>
                  <a:schemeClr val="bg1"/>
                </a:solidFill>
                <a:ea typeface="Calibri Light"/>
                <a:cs typeface="Calibri Light"/>
              </a:rPr>
            </a:br>
            <a:r>
              <a:rPr lang="sv-SE" sz="4800" spc="300">
                <a:solidFill>
                  <a:schemeClr val="bg1"/>
                </a:solidFill>
                <a:ea typeface="Calibri Light"/>
                <a:cs typeface="Calibri Light"/>
              </a:rPr>
              <a:t>I VÄSTRA GÖTALAND</a:t>
            </a:r>
          </a:p>
        </p:txBody>
      </p:sp>
      <p:pic>
        <p:nvPicPr>
          <p:cNvPr id="11" name="Bild 10">
            <a:extLst>
              <a:ext uri="{FF2B5EF4-FFF2-40B4-BE49-F238E27FC236}">
                <a16:creationId xmlns:a16="http://schemas.microsoft.com/office/drawing/2014/main" id="{A063D441-811C-B075-88B6-FE3235755C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flipV="1">
            <a:off x="0" y="6320968"/>
            <a:ext cx="12192000" cy="812800"/>
          </a:xfrm>
          <a:prstGeom prst="rect">
            <a:avLst/>
          </a:prstGeom>
        </p:spPr>
      </p:pic>
    </p:spTree>
    <p:extLst>
      <p:ext uri="{BB962C8B-B14F-4D97-AF65-F5344CB8AC3E}">
        <p14:creationId xmlns:p14="http://schemas.microsoft.com/office/powerpoint/2010/main" val="376106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C490F"/>
        </a:solidFill>
        <a:effectLst/>
      </p:bgPr>
    </p:bg>
    <p:spTree>
      <p:nvGrpSpPr>
        <p:cNvPr id="1" name="">
          <a:extLst>
            <a:ext uri="{FF2B5EF4-FFF2-40B4-BE49-F238E27FC236}">
              <a16:creationId xmlns:a16="http://schemas.microsoft.com/office/drawing/2014/main" id="{FA84D28F-AEB9-4316-D67C-73030254770A}"/>
            </a:ext>
          </a:extLst>
        </p:cNvPr>
        <p:cNvGrpSpPr/>
        <p:nvPr/>
      </p:nvGrpSpPr>
      <p:grpSpPr>
        <a:xfrm>
          <a:off x="0" y="0"/>
          <a:ext cx="0" cy="0"/>
          <a:chOff x="0" y="0"/>
          <a:chExt cx="0" cy="0"/>
        </a:xfrm>
      </p:grpSpPr>
      <p:grpSp>
        <p:nvGrpSpPr>
          <p:cNvPr id="2" name="Grupp 1">
            <a:extLst>
              <a:ext uri="{FF2B5EF4-FFF2-40B4-BE49-F238E27FC236}">
                <a16:creationId xmlns:a16="http://schemas.microsoft.com/office/drawing/2014/main" id="{663A6EE3-CB84-20B4-2332-CAC426625F42}"/>
              </a:ext>
            </a:extLst>
          </p:cNvPr>
          <p:cNvGrpSpPr/>
          <p:nvPr/>
        </p:nvGrpSpPr>
        <p:grpSpPr>
          <a:xfrm>
            <a:off x="743981" y="542286"/>
            <a:ext cx="5536050" cy="6159189"/>
            <a:chOff x="743981" y="542286"/>
            <a:chExt cx="5536050" cy="6159189"/>
          </a:xfrm>
        </p:grpSpPr>
        <p:pic>
          <p:nvPicPr>
            <p:cNvPr id="14" name="Bildobjekt 13">
              <a:extLst>
                <a:ext uri="{FF2B5EF4-FFF2-40B4-BE49-F238E27FC236}">
                  <a16:creationId xmlns:a16="http://schemas.microsoft.com/office/drawing/2014/main" id="{7ABD22A7-4972-9A6D-AA0B-F07844D17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22" y="1188617"/>
              <a:ext cx="4908357" cy="5512858"/>
            </a:xfrm>
            <a:prstGeom prst="rect">
              <a:avLst/>
            </a:prstGeom>
          </p:spPr>
        </p:pic>
        <p:sp>
          <p:nvSpPr>
            <p:cNvPr id="21" name="textruta 20">
              <a:extLst>
                <a:ext uri="{FF2B5EF4-FFF2-40B4-BE49-F238E27FC236}">
                  <a16:creationId xmlns:a16="http://schemas.microsoft.com/office/drawing/2014/main" id="{2B27743E-1D68-E74B-3AA3-30C7D096116F}"/>
                </a:ext>
              </a:extLst>
            </p:cNvPr>
            <p:cNvSpPr txBox="1"/>
            <p:nvPr/>
          </p:nvSpPr>
          <p:spPr>
            <a:xfrm>
              <a:off x="743981" y="542286"/>
              <a:ext cx="5536050" cy="646331"/>
            </a:xfrm>
            <a:prstGeom prst="rect">
              <a:avLst/>
            </a:prstGeom>
            <a:noFill/>
          </p:spPr>
          <p:txBody>
            <a:bodyPr wrap="square">
              <a:spAutoFit/>
            </a:bodyPr>
            <a:lstStyle/>
            <a:p>
              <a:pPr algn="ctr"/>
              <a:r>
                <a:rPr lang="sv-SE" sz="1800" b="1" spc="300">
                  <a:solidFill>
                    <a:schemeClr val="bg1"/>
                  </a:solidFill>
                  <a:latin typeface="Aptos" panose="020B0004020202020204" pitchFamily="34" charset="0"/>
                </a:rPr>
                <a:t>LOKALISERING AV ARBETSTILLFÄLLEN I TILLVERKNINGSINDUSTRIN</a:t>
              </a:r>
            </a:p>
          </p:txBody>
        </p:sp>
      </p:grpSp>
      <p:grpSp>
        <p:nvGrpSpPr>
          <p:cNvPr id="3" name="Grupp 2">
            <a:extLst>
              <a:ext uri="{FF2B5EF4-FFF2-40B4-BE49-F238E27FC236}">
                <a16:creationId xmlns:a16="http://schemas.microsoft.com/office/drawing/2014/main" id="{57032A12-0C17-6D87-37C9-0746B94A3530}"/>
              </a:ext>
            </a:extLst>
          </p:cNvPr>
          <p:cNvGrpSpPr/>
          <p:nvPr/>
        </p:nvGrpSpPr>
        <p:grpSpPr>
          <a:xfrm>
            <a:off x="6369623" y="565710"/>
            <a:ext cx="5375338" cy="6106499"/>
            <a:chOff x="6369623" y="565710"/>
            <a:chExt cx="5375338" cy="6106499"/>
          </a:xfrm>
        </p:grpSpPr>
        <p:pic>
          <p:nvPicPr>
            <p:cNvPr id="18" name="Bildobjekt 17">
              <a:extLst>
                <a:ext uri="{FF2B5EF4-FFF2-40B4-BE49-F238E27FC236}">
                  <a16:creationId xmlns:a16="http://schemas.microsoft.com/office/drawing/2014/main" id="{417A10E5-53E2-3EE5-2640-AFB782512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9623" y="1188617"/>
              <a:ext cx="4718267" cy="5483592"/>
            </a:xfrm>
            <a:prstGeom prst="rect">
              <a:avLst/>
            </a:prstGeom>
          </p:spPr>
        </p:pic>
        <p:sp>
          <p:nvSpPr>
            <p:cNvPr id="8" name="textruta 7">
              <a:extLst>
                <a:ext uri="{FF2B5EF4-FFF2-40B4-BE49-F238E27FC236}">
                  <a16:creationId xmlns:a16="http://schemas.microsoft.com/office/drawing/2014/main" id="{DCE2C1BD-4DF7-2E7F-5F6C-BEC0EDBFA60D}"/>
                </a:ext>
              </a:extLst>
            </p:cNvPr>
            <p:cNvSpPr txBox="1"/>
            <p:nvPr/>
          </p:nvSpPr>
          <p:spPr>
            <a:xfrm>
              <a:off x="10109201" y="5076572"/>
              <a:ext cx="1635760" cy="846386"/>
            </a:xfrm>
            <a:prstGeom prst="rect">
              <a:avLst/>
            </a:prstGeom>
            <a:noFill/>
          </p:spPr>
          <p:txBody>
            <a:bodyPr wrap="square" lIns="0" tIns="0" rIns="0" bIns="0" rtlCol="0">
              <a:spAutoFit/>
            </a:bodyPr>
            <a:lstStyle/>
            <a:p>
              <a:r>
                <a:rPr lang="sv-SE" sz="1100">
                  <a:solidFill>
                    <a:schemeClr val="bg1"/>
                  </a:solidFill>
                  <a:latin typeface="Aptos" panose="020B0004020202020204" pitchFamily="34" charset="0"/>
                </a:rPr>
                <a:t>Andel sysselsatta inom tillverkningsindustri och företagstjänster inom Västra Götaland, 2023. SCB </a:t>
              </a:r>
              <a:endParaRPr lang="sv-SE" sz="1100" b="1">
                <a:solidFill>
                  <a:schemeClr val="bg1"/>
                </a:solidFill>
                <a:latin typeface="Aptos" panose="020B0004020202020204" pitchFamily="34" charset="0"/>
              </a:endParaRPr>
            </a:p>
          </p:txBody>
        </p:sp>
        <p:sp>
          <p:nvSpPr>
            <p:cNvPr id="22" name="textruta 21">
              <a:extLst>
                <a:ext uri="{FF2B5EF4-FFF2-40B4-BE49-F238E27FC236}">
                  <a16:creationId xmlns:a16="http://schemas.microsoft.com/office/drawing/2014/main" id="{73F73E0C-358C-35A5-062D-453FCE58715C}"/>
                </a:ext>
              </a:extLst>
            </p:cNvPr>
            <p:cNvSpPr txBox="1"/>
            <p:nvPr/>
          </p:nvSpPr>
          <p:spPr>
            <a:xfrm>
              <a:off x="6738887" y="565710"/>
              <a:ext cx="5006074" cy="646331"/>
            </a:xfrm>
            <a:prstGeom prst="rect">
              <a:avLst/>
            </a:prstGeom>
            <a:noFill/>
          </p:spPr>
          <p:txBody>
            <a:bodyPr wrap="square" lIns="91440" tIns="45720" rIns="91440" bIns="45720" anchor="t">
              <a:spAutoFit/>
            </a:bodyPr>
            <a:lstStyle/>
            <a:p>
              <a:pPr algn="ctr"/>
              <a:r>
                <a:rPr lang="sv-SE" b="1" spc="300">
                  <a:solidFill>
                    <a:schemeClr val="bg1"/>
                  </a:solidFill>
                  <a:latin typeface="Aptos"/>
                </a:rPr>
                <a:t>HEMKOMMUN FÖR ARBETSTAGARE I TILLVERKNINGSINDUSTRIN</a:t>
              </a:r>
              <a:endParaRPr lang="sv-SE" sz="1800" b="1" spc="300">
                <a:solidFill>
                  <a:schemeClr val="bg1"/>
                </a:solidFill>
                <a:latin typeface="Aptos"/>
              </a:endParaRPr>
            </a:p>
          </p:txBody>
        </p:sp>
      </p:grpSp>
    </p:spTree>
    <p:extLst>
      <p:ext uri="{BB962C8B-B14F-4D97-AF65-F5344CB8AC3E}">
        <p14:creationId xmlns:p14="http://schemas.microsoft.com/office/powerpoint/2010/main" val="3817468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C490F"/>
        </a:solidFill>
        <a:effectLst/>
      </p:bgPr>
    </p:bg>
    <p:spTree>
      <p:nvGrpSpPr>
        <p:cNvPr id="1" name="">
          <a:extLst>
            <a:ext uri="{FF2B5EF4-FFF2-40B4-BE49-F238E27FC236}">
              <a16:creationId xmlns:a16="http://schemas.microsoft.com/office/drawing/2014/main" id="{E09D2904-13D4-8E55-BF2C-64A317D954B7}"/>
            </a:ext>
          </a:extLst>
        </p:cNvPr>
        <p:cNvGrpSpPr/>
        <p:nvPr/>
      </p:nvGrpSpPr>
      <p:grpSpPr>
        <a:xfrm>
          <a:off x="0" y="0"/>
          <a:ext cx="0" cy="0"/>
          <a:chOff x="0" y="0"/>
          <a:chExt cx="0" cy="0"/>
        </a:xfrm>
      </p:grpSpPr>
      <p:grpSp>
        <p:nvGrpSpPr>
          <p:cNvPr id="4" name="Grupp 3">
            <a:extLst>
              <a:ext uri="{FF2B5EF4-FFF2-40B4-BE49-F238E27FC236}">
                <a16:creationId xmlns:a16="http://schemas.microsoft.com/office/drawing/2014/main" id="{30BEC02F-E48D-C8EF-ECAA-33D22D220021}"/>
              </a:ext>
            </a:extLst>
          </p:cNvPr>
          <p:cNvGrpSpPr/>
          <p:nvPr/>
        </p:nvGrpSpPr>
        <p:grpSpPr>
          <a:xfrm>
            <a:off x="5417855" y="120398"/>
            <a:ext cx="6306785" cy="6617203"/>
            <a:chOff x="5417855" y="0"/>
            <a:chExt cx="6536286" cy="6858000"/>
          </a:xfrm>
        </p:grpSpPr>
        <p:grpSp>
          <p:nvGrpSpPr>
            <p:cNvPr id="8" name="Grupp 7">
              <a:extLst>
                <a:ext uri="{FF2B5EF4-FFF2-40B4-BE49-F238E27FC236}">
                  <a16:creationId xmlns:a16="http://schemas.microsoft.com/office/drawing/2014/main" id="{37A07A14-3F98-F96B-9112-DA63B4DEF174}"/>
                </a:ext>
              </a:extLst>
            </p:cNvPr>
            <p:cNvGrpSpPr/>
            <p:nvPr/>
          </p:nvGrpSpPr>
          <p:grpSpPr>
            <a:xfrm>
              <a:off x="5417855" y="0"/>
              <a:ext cx="6536286" cy="6858000"/>
              <a:chOff x="5417855" y="0"/>
              <a:chExt cx="6536286" cy="6858000"/>
            </a:xfrm>
          </p:grpSpPr>
          <p:pic>
            <p:nvPicPr>
              <p:cNvPr id="5" name="Bildobjekt 4">
                <a:extLst>
                  <a:ext uri="{FF2B5EF4-FFF2-40B4-BE49-F238E27FC236}">
                    <a16:creationId xmlns:a16="http://schemas.microsoft.com/office/drawing/2014/main" id="{DDEB76DD-3BAD-D4F9-D7B7-39236C437228}"/>
                  </a:ext>
                </a:extLst>
              </p:cNvPr>
              <p:cNvPicPr>
                <a:picLocks noChangeAspect="1"/>
              </p:cNvPicPr>
              <p:nvPr/>
            </p:nvPicPr>
            <p:blipFill>
              <a:blip r:embed="rId3"/>
              <a:stretch>
                <a:fillRect/>
              </a:stretch>
            </p:blipFill>
            <p:spPr>
              <a:xfrm>
                <a:off x="5417855" y="0"/>
                <a:ext cx="6536286" cy="6858000"/>
              </a:xfrm>
              <a:prstGeom prst="rect">
                <a:avLst/>
              </a:prstGeom>
            </p:spPr>
          </p:pic>
          <p:sp>
            <p:nvSpPr>
              <p:cNvPr id="12" name="Ellips 11">
                <a:extLst>
                  <a:ext uri="{FF2B5EF4-FFF2-40B4-BE49-F238E27FC236}">
                    <a16:creationId xmlns:a16="http://schemas.microsoft.com/office/drawing/2014/main" id="{B3B9314B-D64D-046B-7CE7-68322D8459D7}"/>
                  </a:ext>
                </a:extLst>
              </p:cNvPr>
              <p:cNvSpPr/>
              <p:nvPr/>
            </p:nvSpPr>
            <p:spPr>
              <a:xfrm>
                <a:off x="9442239" y="5419209"/>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 22">
                <a:extLst>
                  <a:ext uri="{FF2B5EF4-FFF2-40B4-BE49-F238E27FC236}">
                    <a16:creationId xmlns:a16="http://schemas.microsoft.com/office/drawing/2014/main" id="{1E5E8B24-A04E-512D-DCEF-0A4DE7DB5DC7}"/>
                  </a:ext>
                </a:extLst>
              </p:cNvPr>
              <p:cNvSpPr/>
              <p:nvPr/>
            </p:nvSpPr>
            <p:spPr>
              <a:xfrm>
                <a:off x="10517121" y="1844210"/>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Ellips 23">
                <a:extLst>
                  <a:ext uri="{FF2B5EF4-FFF2-40B4-BE49-F238E27FC236}">
                    <a16:creationId xmlns:a16="http://schemas.microsoft.com/office/drawing/2014/main" id="{180E6A8E-718A-55D7-C0E5-7AD8BC5604B3}"/>
                  </a:ext>
                </a:extLst>
              </p:cNvPr>
              <p:cNvSpPr/>
              <p:nvPr/>
            </p:nvSpPr>
            <p:spPr>
              <a:xfrm>
                <a:off x="9695188" y="2203805"/>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 26">
                <a:extLst>
                  <a:ext uri="{FF2B5EF4-FFF2-40B4-BE49-F238E27FC236}">
                    <a16:creationId xmlns:a16="http://schemas.microsoft.com/office/drawing/2014/main" id="{816AC97F-1AD3-69EE-F14E-FB1928CF1C0F}"/>
                  </a:ext>
                </a:extLst>
              </p:cNvPr>
              <p:cNvSpPr/>
              <p:nvPr/>
            </p:nvSpPr>
            <p:spPr>
              <a:xfrm>
                <a:off x="10352734" y="2871626"/>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 27">
                <a:extLst>
                  <a:ext uri="{FF2B5EF4-FFF2-40B4-BE49-F238E27FC236}">
                    <a16:creationId xmlns:a16="http://schemas.microsoft.com/office/drawing/2014/main" id="{259AC1A1-8FC9-092F-BA9E-B159E9C10697}"/>
                  </a:ext>
                </a:extLst>
              </p:cNvPr>
              <p:cNvSpPr/>
              <p:nvPr/>
            </p:nvSpPr>
            <p:spPr>
              <a:xfrm>
                <a:off x="10599314" y="2871626"/>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 28">
                <a:extLst>
                  <a:ext uri="{FF2B5EF4-FFF2-40B4-BE49-F238E27FC236}">
                    <a16:creationId xmlns:a16="http://schemas.microsoft.com/office/drawing/2014/main" id="{709A4FD4-3119-581D-600D-328B5DC74D10}"/>
                  </a:ext>
                </a:extLst>
              </p:cNvPr>
              <p:cNvSpPr/>
              <p:nvPr/>
            </p:nvSpPr>
            <p:spPr>
              <a:xfrm>
                <a:off x="10404105" y="3118206"/>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 33">
                <a:extLst>
                  <a:ext uri="{FF2B5EF4-FFF2-40B4-BE49-F238E27FC236}">
                    <a16:creationId xmlns:a16="http://schemas.microsoft.com/office/drawing/2014/main" id="{B8D35242-405B-906F-01CC-D9F14F9B7A54}"/>
                  </a:ext>
                </a:extLst>
              </p:cNvPr>
              <p:cNvSpPr/>
              <p:nvPr/>
            </p:nvSpPr>
            <p:spPr>
              <a:xfrm>
                <a:off x="7558164" y="2820255"/>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 36">
                <a:extLst>
                  <a:ext uri="{FF2B5EF4-FFF2-40B4-BE49-F238E27FC236}">
                    <a16:creationId xmlns:a16="http://schemas.microsoft.com/office/drawing/2014/main" id="{8FBCDF41-FA46-97FC-DB7E-2089C2C7F3CC}"/>
                  </a:ext>
                </a:extLst>
              </p:cNvPr>
              <p:cNvSpPr/>
              <p:nvPr/>
            </p:nvSpPr>
            <p:spPr>
              <a:xfrm>
                <a:off x="8431467" y="806520"/>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 41">
                <a:extLst>
                  <a:ext uri="{FF2B5EF4-FFF2-40B4-BE49-F238E27FC236}">
                    <a16:creationId xmlns:a16="http://schemas.microsoft.com/office/drawing/2014/main" id="{9A5C03B5-BEFC-D309-4B26-91EBE847909E}"/>
                  </a:ext>
                </a:extLst>
              </p:cNvPr>
              <p:cNvSpPr/>
              <p:nvPr/>
            </p:nvSpPr>
            <p:spPr>
              <a:xfrm>
                <a:off x="6058137" y="2861352"/>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 42">
                <a:extLst>
                  <a:ext uri="{FF2B5EF4-FFF2-40B4-BE49-F238E27FC236}">
                    <a16:creationId xmlns:a16="http://schemas.microsoft.com/office/drawing/2014/main" id="{EEFDF4B7-771E-41F4-9358-1A53BBF629C2}"/>
                  </a:ext>
                </a:extLst>
              </p:cNvPr>
              <p:cNvSpPr/>
              <p:nvPr/>
            </p:nvSpPr>
            <p:spPr>
              <a:xfrm>
                <a:off x="6787602" y="3498350"/>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Ellips 51">
                <a:extLst>
                  <a:ext uri="{FF2B5EF4-FFF2-40B4-BE49-F238E27FC236}">
                    <a16:creationId xmlns:a16="http://schemas.microsoft.com/office/drawing/2014/main" id="{31DA4AF6-C783-C62F-BC37-3FD1AB430305}"/>
                  </a:ext>
                </a:extLst>
              </p:cNvPr>
              <p:cNvSpPr/>
              <p:nvPr/>
            </p:nvSpPr>
            <p:spPr>
              <a:xfrm>
                <a:off x="6469103" y="4875086"/>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llips 52">
                <a:extLst>
                  <a:ext uri="{FF2B5EF4-FFF2-40B4-BE49-F238E27FC236}">
                    <a16:creationId xmlns:a16="http://schemas.microsoft.com/office/drawing/2014/main" id="{05F07442-C715-0E5E-7442-E4264900FC30}"/>
                  </a:ext>
                </a:extLst>
              </p:cNvPr>
              <p:cNvSpPr/>
              <p:nvPr/>
            </p:nvSpPr>
            <p:spPr>
              <a:xfrm>
                <a:off x="6672303" y="5078286"/>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Ellips 61">
                <a:extLst>
                  <a:ext uri="{FF2B5EF4-FFF2-40B4-BE49-F238E27FC236}">
                    <a16:creationId xmlns:a16="http://schemas.microsoft.com/office/drawing/2014/main" id="{794E00AF-B0A3-C9BD-4A31-5707CDECF1AF}"/>
                  </a:ext>
                </a:extLst>
              </p:cNvPr>
              <p:cNvSpPr/>
              <p:nvPr/>
            </p:nvSpPr>
            <p:spPr>
              <a:xfrm>
                <a:off x="9477663" y="2556994"/>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Ellips 43">
              <a:extLst>
                <a:ext uri="{FF2B5EF4-FFF2-40B4-BE49-F238E27FC236}">
                  <a16:creationId xmlns:a16="http://schemas.microsoft.com/office/drawing/2014/main" id="{997E83B3-469D-7733-8014-73023374F54C}"/>
                </a:ext>
              </a:extLst>
            </p:cNvPr>
            <p:cNvSpPr/>
            <p:nvPr/>
          </p:nvSpPr>
          <p:spPr>
            <a:xfrm>
              <a:off x="6654038" y="3857945"/>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Ellips 48">
              <a:extLst>
                <a:ext uri="{FF2B5EF4-FFF2-40B4-BE49-F238E27FC236}">
                  <a16:creationId xmlns:a16="http://schemas.microsoft.com/office/drawing/2014/main" id="{B19521DC-9A2A-2F47-B6BC-9C8EC43C4931}"/>
                </a:ext>
              </a:extLst>
            </p:cNvPr>
            <p:cNvSpPr/>
            <p:nvPr/>
          </p:nvSpPr>
          <p:spPr>
            <a:xfrm>
              <a:off x="6541022" y="4587409"/>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Ellips 53">
              <a:extLst>
                <a:ext uri="{FF2B5EF4-FFF2-40B4-BE49-F238E27FC236}">
                  <a16:creationId xmlns:a16="http://schemas.microsoft.com/office/drawing/2014/main" id="{47FE45CB-191A-60A4-981F-B7093AF7D9AB}"/>
                </a:ext>
              </a:extLst>
            </p:cNvPr>
            <p:cNvSpPr/>
            <p:nvPr/>
          </p:nvSpPr>
          <p:spPr>
            <a:xfrm>
              <a:off x="6869153" y="4983036"/>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Ellips 54">
              <a:extLst>
                <a:ext uri="{FF2B5EF4-FFF2-40B4-BE49-F238E27FC236}">
                  <a16:creationId xmlns:a16="http://schemas.microsoft.com/office/drawing/2014/main" id="{E62A712C-6B5E-B2D7-587F-36A24C788017}"/>
                </a:ext>
              </a:extLst>
            </p:cNvPr>
            <p:cNvSpPr/>
            <p:nvPr/>
          </p:nvSpPr>
          <p:spPr>
            <a:xfrm>
              <a:off x="6763272" y="4771559"/>
              <a:ext cx="154113" cy="1541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ruta 2">
            <a:extLst>
              <a:ext uri="{FF2B5EF4-FFF2-40B4-BE49-F238E27FC236}">
                <a16:creationId xmlns:a16="http://schemas.microsoft.com/office/drawing/2014/main" id="{34B0E1EF-5627-5463-01E8-4B49A0DD9B68}"/>
              </a:ext>
            </a:extLst>
          </p:cNvPr>
          <p:cNvSpPr txBox="1"/>
          <p:nvPr/>
        </p:nvSpPr>
        <p:spPr>
          <a:xfrm>
            <a:off x="839788" y="2895749"/>
            <a:ext cx="4578067" cy="1200329"/>
          </a:xfrm>
          <a:prstGeom prst="rect">
            <a:avLst/>
          </a:prstGeom>
          <a:noFill/>
        </p:spPr>
        <p:txBody>
          <a:bodyPr wrap="square" lIns="91440" tIns="45720" rIns="91440" bIns="45720" anchor="t">
            <a:spAutoFit/>
          </a:bodyPr>
          <a:lstStyle/>
          <a:p>
            <a:pPr>
              <a:defRPr/>
            </a:pPr>
            <a:r>
              <a:rPr lang="sv-SE" sz="3600" b="1" spc="300">
                <a:solidFill>
                  <a:schemeClr val="bg1"/>
                </a:solidFill>
                <a:latin typeface="Aptos" panose="020B0004020202020204" pitchFamily="34" charset="0"/>
                <a:ea typeface="Calibri"/>
                <a:cs typeface="Calibri"/>
              </a:rPr>
              <a:t>OMSTÄLLNINGEN </a:t>
            </a:r>
            <a:br>
              <a:rPr lang="sv-SE" sz="3600" b="1" spc="300">
                <a:solidFill>
                  <a:schemeClr val="bg1"/>
                </a:solidFill>
                <a:latin typeface="Aptos" panose="020B0004020202020204" pitchFamily="34" charset="0"/>
                <a:ea typeface="Calibri"/>
                <a:cs typeface="Calibri"/>
              </a:rPr>
            </a:br>
            <a:r>
              <a:rPr lang="sv-SE" sz="3600" b="1" spc="300">
                <a:solidFill>
                  <a:schemeClr val="bg1"/>
                </a:solidFill>
                <a:latin typeface="Aptos" panose="020B0004020202020204" pitchFamily="34" charset="0"/>
                <a:ea typeface="Calibri"/>
                <a:cs typeface="Calibri"/>
              </a:rPr>
              <a:t>PÅGÅR</a:t>
            </a:r>
          </a:p>
        </p:txBody>
      </p:sp>
    </p:spTree>
    <p:extLst>
      <p:ext uri="{BB962C8B-B14F-4D97-AF65-F5344CB8AC3E}">
        <p14:creationId xmlns:p14="http://schemas.microsoft.com/office/powerpoint/2010/main" val="131057940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C490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B15A9DA-1291-99CB-671B-29F8CBF1E120}"/>
              </a:ext>
            </a:extLst>
          </p:cNvPr>
          <p:cNvPicPr>
            <a:picLocks noChangeAspect="1"/>
          </p:cNvPicPr>
          <p:nvPr/>
        </p:nvPicPr>
        <p:blipFill>
          <a:blip r:embed="rId3">
            <a:extLst>
              <a:ext uri="{28A0092B-C50C-407E-A947-70E740481C1C}">
                <a14:useLocalDpi xmlns:a14="http://schemas.microsoft.com/office/drawing/2010/main" val="0"/>
              </a:ext>
            </a:extLst>
          </a:blip>
          <a:srcRect t="-3939" b="10599"/>
          <a:stretch/>
        </p:blipFill>
        <p:spPr>
          <a:xfrm>
            <a:off x="7423031" y="288000"/>
            <a:ext cx="4418847" cy="6198526"/>
          </a:xfrm>
          <a:prstGeom prst="rect">
            <a:avLst/>
          </a:prstGeom>
        </p:spPr>
      </p:pic>
      <p:pic>
        <p:nvPicPr>
          <p:cNvPr id="5" name="Bild 4">
            <a:extLst>
              <a:ext uri="{FF2B5EF4-FFF2-40B4-BE49-F238E27FC236}">
                <a16:creationId xmlns:a16="http://schemas.microsoft.com/office/drawing/2014/main" id="{5A1FD77C-146B-8D72-798A-057D4C549B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0" y="0"/>
            <a:ext cx="12240000" cy="1192125"/>
          </a:xfrm>
          <a:prstGeom prst="rect">
            <a:avLst/>
          </a:prstGeom>
        </p:spPr>
      </p:pic>
      <p:sp>
        <p:nvSpPr>
          <p:cNvPr id="4" name="textruta 3">
            <a:extLst>
              <a:ext uri="{FF2B5EF4-FFF2-40B4-BE49-F238E27FC236}">
                <a16:creationId xmlns:a16="http://schemas.microsoft.com/office/drawing/2014/main" id="{C8D230CC-4C45-5C1F-E2CA-58048FEA9E89}"/>
              </a:ext>
            </a:extLst>
          </p:cNvPr>
          <p:cNvSpPr txBox="1"/>
          <p:nvPr/>
        </p:nvSpPr>
        <p:spPr>
          <a:xfrm>
            <a:off x="839787" y="2760978"/>
            <a:ext cx="5957827" cy="2280906"/>
          </a:xfrm>
          <a:prstGeom prst="rect">
            <a:avLst/>
          </a:prstGeom>
          <a:noFill/>
        </p:spPr>
        <p:txBody>
          <a:bodyPr wrap="square">
            <a:noAutofit/>
          </a:bodyPr>
          <a:lstStyle/>
          <a:p>
            <a:pPr marL="432000" indent="-432000">
              <a:lnSpc>
                <a:spcPts val="2800"/>
              </a:lnSpc>
              <a:spcAft>
                <a:spcPts val="1200"/>
              </a:spcAft>
              <a:buSzPct val="150000"/>
              <a:buBlip>
                <a:blip r:embed="rId6">
                  <a:extLst>
                    <a:ext uri="{96DAC541-7B7A-43D3-8B79-37D633B846F1}">
                      <asvg:svgBlip xmlns:asvg="http://schemas.microsoft.com/office/drawing/2016/SVG/main" r:embed="rId7"/>
                    </a:ext>
                  </a:extLst>
                </a:blip>
              </a:buBlip>
            </a:pPr>
            <a:r>
              <a:rPr lang="sv-SE" sz="2800">
                <a:solidFill>
                  <a:schemeClr val="bg1"/>
                </a:solidFill>
                <a:latin typeface="Aptos" panose="020B0004020202020204" pitchFamily="34" charset="0"/>
                <a:cs typeface="Arial"/>
              </a:rPr>
              <a:t>55 % av värdet i Sveriges totala ekonomi</a:t>
            </a:r>
          </a:p>
          <a:p>
            <a:pPr marL="432000" indent="-432000">
              <a:lnSpc>
                <a:spcPts val="2800"/>
              </a:lnSpc>
              <a:spcAft>
                <a:spcPts val="1200"/>
              </a:spcAft>
              <a:buSzPct val="150000"/>
              <a:buBlip>
                <a:blip r:embed="rId6">
                  <a:extLst>
                    <a:ext uri="{96DAC541-7B7A-43D3-8B79-37D633B846F1}">
                      <asvg:svgBlip xmlns:asvg="http://schemas.microsoft.com/office/drawing/2016/SVG/main" r:embed="rId7"/>
                    </a:ext>
                  </a:extLst>
                </a:blip>
              </a:buBlip>
            </a:pPr>
            <a:r>
              <a:rPr lang="sv-SE" sz="2800">
                <a:solidFill>
                  <a:schemeClr val="bg1"/>
                </a:solidFill>
                <a:latin typeface="Aptos" panose="020B0004020202020204" pitchFamily="34" charset="0"/>
                <a:cs typeface="Arial"/>
              </a:rPr>
              <a:t>Förutsättning för att klara </a:t>
            </a:r>
            <a:br>
              <a:rPr lang="sv-SE" sz="2800">
                <a:solidFill>
                  <a:schemeClr val="bg1"/>
                </a:solidFill>
                <a:latin typeface="Aptos" panose="020B0004020202020204" pitchFamily="34" charset="0"/>
                <a:cs typeface="Arial"/>
              </a:rPr>
            </a:br>
            <a:r>
              <a:rPr lang="sv-SE" sz="2800">
                <a:solidFill>
                  <a:schemeClr val="bg1"/>
                </a:solidFill>
                <a:latin typeface="Aptos" panose="020B0004020202020204" pitchFamily="34" charset="0"/>
                <a:cs typeface="Arial"/>
              </a:rPr>
              <a:t>skola, vård och omsorg</a:t>
            </a:r>
          </a:p>
          <a:p>
            <a:pPr marL="432000" indent="-432000">
              <a:lnSpc>
                <a:spcPts val="2800"/>
              </a:lnSpc>
              <a:spcAft>
                <a:spcPts val="1200"/>
              </a:spcAft>
              <a:buSzPct val="150000"/>
              <a:buBlip>
                <a:blip r:embed="rId6">
                  <a:extLst>
                    <a:ext uri="{96DAC541-7B7A-43D3-8B79-37D633B846F1}">
                      <asvg:svgBlip xmlns:asvg="http://schemas.microsoft.com/office/drawing/2016/SVG/main" r:embed="rId7"/>
                    </a:ext>
                  </a:extLst>
                </a:blip>
              </a:buBlip>
            </a:pPr>
            <a:r>
              <a:rPr lang="sv-SE" sz="2800">
                <a:solidFill>
                  <a:schemeClr val="bg1"/>
                </a:solidFill>
                <a:latin typeface="Aptos" panose="020B0004020202020204" pitchFamily="34" charset="0"/>
                <a:cs typeface="Arial"/>
              </a:rPr>
              <a:t>Väl utbyggd välfärd - stark konkurrensfördel för kvalificerad internationell kompetens</a:t>
            </a:r>
          </a:p>
        </p:txBody>
      </p:sp>
      <p:sp>
        <p:nvSpPr>
          <p:cNvPr id="6" name="textruta 5">
            <a:extLst>
              <a:ext uri="{FF2B5EF4-FFF2-40B4-BE49-F238E27FC236}">
                <a16:creationId xmlns:a16="http://schemas.microsoft.com/office/drawing/2014/main" id="{796B88DA-361B-5DC1-5B15-EA64D87D7214}"/>
              </a:ext>
            </a:extLst>
          </p:cNvPr>
          <p:cNvSpPr txBox="1"/>
          <p:nvPr/>
        </p:nvSpPr>
        <p:spPr>
          <a:xfrm>
            <a:off x="839787" y="1634336"/>
            <a:ext cx="5710537" cy="985039"/>
          </a:xfrm>
          <a:prstGeom prst="rect">
            <a:avLst/>
          </a:prstGeom>
          <a:noFill/>
        </p:spPr>
        <p:txBody>
          <a:bodyPr wrap="square">
            <a:noAutofit/>
          </a:bodyPr>
          <a:lstStyle/>
          <a:p>
            <a:r>
              <a:rPr lang="sv-SE" sz="2800" b="1" spc="-50">
                <a:solidFill>
                  <a:schemeClr val="bg1"/>
                </a:solidFill>
                <a:latin typeface="Aptos" panose="020B0004020202020204" pitchFamily="34" charset="0"/>
                <a:cs typeface="Arial"/>
              </a:rPr>
              <a:t>Industrins omställning och välfärden är beroende av varandra </a:t>
            </a:r>
          </a:p>
        </p:txBody>
      </p:sp>
      <p:sp>
        <p:nvSpPr>
          <p:cNvPr id="7" name="textruta 6">
            <a:extLst>
              <a:ext uri="{FF2B5EF4-FFF2-40B4-BE49-F238E27FC236}">
                <a16:creationId xmlns:a16="http://schemas.microsoft.com/office/drawing/2014/main" id="{8E7252D1-82A3-3125-ACE8-43247D757076}"/>
              </a:ext>
            </a:extLst>
          </p:cNvPr>
          <p:cNvSpPr txBox="1"/>
          <p:nvPr/>
        </p:nvSpPr>
        <p:spPr>
          <a:xfrm>
            <a:off x="828000" y="288000"/>
            <a:ext cx="10293178" cy="400110"/>
          </a:xfrm>
          <a:prstGeom prst="rect">
            <a:avLst/>
          </a:prstGeom>
          <a:noFill/>
        </p:spPr>
        <p:txBody>
          <a:bodyPr wrap="square" lIns="91440" tIns="45720" rIns="91440" bIns="45720" rtlCol="0" anchor="t">
            <a:spAutoFit/>
          </a:bodyPr>
          <a:lstStyle/>
          <a:p>
            <a:r>
              <a:rPr lang="sv-SE" sz="2000" b="1" spc="300">
                <a:solidFill>
                  <a:schemeClr val="bg1"/>
                </a:solidFill>
                <a:latin typeface="Aptos" panose="020B0004020202020204" pitchFamily="34" charset="0"/>
              </a:rPr>
              <a:t>INDUSTRIN I VÄSTSVERIGE</a:t>
            </a:r>
            <a:endParaRPr lang="sv-SE" sz="2000" b="1" spc="300">
              <a:solidFill>
                <a:schemeClr val="bg1"/>
              </a:solidFill>
              <a:latin typeface="Aptos" panose="020B0004020202020204" pitchFamily="34" charset="0"/>
              <a:cs typeface="Arial"/>
            </a:endParaRPr>
          </a:p>
        </p:txBody>
      </p:sp>
    </p:spTree>
    <p:extLst>
      <p:ext uri="{BB962C8B-B14F-4D97-AF65-F5344CB8AC3E}">
        <p14:creationId xmlns:p14="http://schemas.microsoft.com/office/powerpoint/2010/main" val="1065730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7482F-C1DD-0BB4-91C0-04B44E70DF89}"/>
            </a:ext>
          </a:extLst>
        </p:cNvPr>
        <p:cNvGrpSpPr/>
        <p:nvPr/>
      </p:nvGrpSpPr>
      <p:grpSpPr>
        <a:xfrm>
          <a:off x="0" y="0"/>
          <a:ext cx="0" cy="0"/>
          <a:chOff x="0" y="0"/>
          <a:chExt cx="0" cy="0"/>
        </a:xfrm>
      </p:grpSpPr>
      <p:pic>
        <p:nvPicPr>
          <p:cNvPr id="9" name="Bildobjekt 8">
            <a:extLst>
              <a:ext uri="{FF2B5EF4-FFF2-40B4-BE49-F238E27FC236}">
                <a16:creationId xmlns:a16="http://schemas.microsoft.com/office/drawing/2014/main" id="{9BB8D2BF-4720-C3FA-B20F-445249220243}"/>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7" name="textruta 6">
            <a:extLst>
              <a:ext uri="{FF2B5EF4-FFF2-40B4-BE49-F238E27FC236}">
                <a16:creationId xmlns:a16="http://schemas.microsoft.com/office/drawing/2014/main" id="{07638DD2-E697-A05D-9681-AC7966B1FB0B}"/>
              </a:ext>
            </a:extLst>
          </p:cNvPr>
          <p:cNvSpPr txBox="1"/>
          <p:nvPr/>
        </p:nvSpPr>
        <p:spPr>
          <a:xfrm>
            <a:off x="839788" y="1789063"/>
            <a:ext cx="10512425" cy="963662"/>
          </a:xfrm>
          <a:prstGeom prst="rect">
            <a:avLst/>
          </a:prstGeom>
          <a:noFill/>
          <a:effectLst>
            <a:outerShdw blurRad="152400" algn="ctr" rotWithShape="0">
              <a:prstClr val="black">
                <a:alpha val="50000"/>
              </a:prstClr>
            </a:outerShdw>
          </a:effectLst>
        </p:spPr>
        <p:txBody>
          <a:bodyPr wrap="square" lIns="91440" tIns="45720" rIns="91440" bIns="45720" rtlCol="0" anchor="t">
            <a:noAutofit/>
          </a:bodyPr>
          <a:lstStyle/>
          <a:p>
            <a:pPr algn="ctr">
              <a:spcAft>
                <a:spcPts val="600"/>
              </a:spcAft>
            </a:pPr>
            <a:r>
              <a:rPr lang="sv-SE" sz="4800" b="1" spc="300">
                <a:solidFill>
                  <a:schemeClr val="bg1"/>
                </a:solidFill>
                <a:latin typeface="Aptos" panose="020B0004020202020204" pitchFamily="34" charset="0"/>
                <a:cs typeface="Arial"/>
              </a:rPr>
              <a:t>VAD BEHÖVER GÖRAS?</a:t>
            </a:r>
          </a:p>
        </p:txBody>
      </p:sp>
      <p:pic>
        <p:nvPicPr>
          <p:cNvPr id="6" name="Bild 5">
            <a:extLst>
              <a:ext uri="{FF2B5EF4-FFF2-40B4-BE49-F238E27FC236}">
                <a16:creationId xmlns:a16="http://schemas.microsoft.com/office/drawing/2014/main" id="{2767DCFA-CDC5-D835-4E09-752609C347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9525"/>
            <a:ext cx="12192000" cy="812800"/>
          </a:xfrm>
          <a:prstGeom prst="rect">
            <a:avLst/>
          </a:prstGeom>
        </p:spPr>
      </p:pic>
      <p:pic>
        <p:nvPicPr>
          <p:cNvPr id="8" name="Bild 7">
            <a:extLst>
              <a:ext uri="{FF2B5EF4-FFF2-40B4-BE49-F238E27FC236}">
                <a16:creationId xmlns:a16="http://schemas.microsoft.com/office/drawing/2014/main" id="{0FB3F52E-0346-B3C9-6F94-B8F083988C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flipV="1">
            <a:off x="0" y="6054725"/>
            <a:ext cx="12192000" cy="812800"/>
          </a:xfrm>
          <a:prstGeom prst="rect">
            <a:avLst/>
          </a:prstGeom>
        </p:spPr>
      </p:pic>
    </p:spTree>
    <p:extLst>
      <p:ext uri="{BB962C8B-B14F-4D97-AF65-F5344CB8AC3E}">
        <p14:creationId xmlns:p14="http://schemas.microsoft.com/office/powerpoint/2010/main" val="389542367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5F2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01A6CFF7-5805-B40C-2A03-4BAAA0D4F7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78" y="-9939"/>
            <a:ext cx="12240000" cy="1192125"/>
          </a:xfrm>
          <a:prstGeom prst="rect">
            <a:avLst/>
          </a:prstGeom>
        </p:spPr>
      </p:pic>
      <p:sp>
        <p:nvSpPr>
          <p:cNvPr id="2" name="Likbent triangel 1">
            <a:extLst>
              <a:ext uri="{FF2B5EF4-FFF2-40B4-BE49-F238E27FC236}">
                <a16:creationId xmlns:a16="http://schemas.microsoft.com/office/drawing/2014/main" id="{FE8A5D5E-F557-3F69-3734-A98573868D6B}"/>
              </a:ext>
            </a:extLst>
          </p:cNvPr>
          <p:cNvSpPr/>
          <p:nvPr/>
        </p:nvSpPr>
        <p:spPr>
          <a:xfrm>
            <a:off x="3855720" y="2597684"/>
            <a:ext cx="4480560" cy="3314700"/>
          </a:xfrm>
          <a:prstGeom prst="triangle">
            <a:avLst/>
          </a:prstGeom>
          <a:solidFill>
            <a:schemeClr val="bg1">
              <a:alpha val="15000"/>
            </a:schemeClr>
          </a:solidFill>
          <a:ln w="28575">
            <a:solidFill>
              <a:srgbClr val="70BF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BED7700A-D8F0-332A-E28D-95EC7EB27215}"/>
              </a:ext>
            </a:extLst>
          </p:cNvPr>
          <p:cNvSpPr txBox="1"/>
          <p:nvPr/>
        </p:nvSpPr>
        <p:spPr>
          <a:xfrm>
            <a:off x="8530380" y="5551596"/>
            <a:ext cx="2522220" cy="646331"/>
          </a:xfrm>
          <a:prstGeom prst="rect">
            <a:avLst/>
          </a:prstGeom>
          <a:noFill/>
        </p:spPr>
        <p:txBody>
          <a:bodyPr wrap="square" rtlCol="0">
            <a:noAutofit/>
          </a:bodyPr>
          <a:lstStyle/>
          <a:p>
            <a:r>
              <a:rPr lang="sv-SE" sz="1600" b="1" spc="300">
                <a:solidFill>
                  <a:schemeClr val="bg1"/>
                </a:solidFill>
                <a:latin typeface="Aptos" panose="020B0004020202020204" pitchFamily="34" charset="0"/>
                <a:cs typeface="Arial" panose="020B0604020202020204" pitchFamily="34" charset="0"/>
              </a:rPr>
              <a:t>SMART ELANVÄNDNING</a:t>
            </a:r>
          </a:p>
          <a:p>
            <a:r>
              <a:rPr lang="sv-SE" sz="1600" b="1" spc="300">
                <a:solidFill>
                  <a:schemeClr val="bg1"/>
                </a:solidFill>
                <a:latin typeface="Aptos" panose="020B0004020202020204" pitchFamily="34" charset="0"/>
                <a:cs typeface="Arial" panose="020B0604020202020204" pitchFamily="34" charset="0"/>
              </a:rPr>
              <a:t> </a:t>
            </a:r>
          </a:p>
        </p:txBody>
      </p:sp>
      <p:sp>
        <p:nvSpPr>
          <p:cNvPr id="7" name="textruta 6">
            <a:extLst>
              <a:ext uri="{FF2B5EF4-FFF2-40B4-BE49-F238E27FC236}">
                <a16:creationId xmlns:a16="http://schemas.microsoft.com/office/drawing/2014/main" id="{0AC79064-CB67-76DA-DEBB-2A4146CEDA8E}"/>
              </a:ext>
            </a:extLst>
          </p:cNvPr>
          <p:cNvSpPr txBox="1"/>
          <p:nvPr/>
        </p:nvSpPr>
        <p:spPr>
          <a:xfrm>
            <a:off x="3909060" y="1922570"/>
            <a:ext cx="4373880" cy="584775"/>
          </a:xfrm>
          <a:prstGeom prst="rect">
            <a:avLst/>
          </a:prstGeom>
          <a:noFill/>
        </p:spPr>
        <p:txBody>
          <a:bodyPr wrap="square" rtlCol="0">
            <a:spAutoFit/>
          </a:bodyPr>
          <a:lstStyle/>
          <a:p>
            <a:pPr algn="ctr"/>
            <a:r>
              <a:rPr lang="sv-SE" sz="1600" b="1" spc="300">
                <a:solidFill>
                  <a:schemeClr val="bg1"/>
                </a:solidFill>
                <a:latin typeface="Aptos" panose="020B0004020202020204" pitchFamily="34" charset="0"/>
                <a:cs typeface="Arial" panose="020B0604020202020204" pitchFamily="34" charset="0"/>
              </a:rPr>
              <a:t>UTÖKAD REGIONAL OCH LOKAL ELPRODUKTION</a:t>
            </a:r>
          </a:p>
        </p:txBody>
      </p:sp>
      <p:sp>
        <p:nvSpPr>
          <p:cNvPr id="9" name="textruta 8">
            <a:extLst>
              <a:ext uri="{FF2B5EF4-FFF2-40B4-BE49-F238E27FC236}">
                <a16:creationId xmlns:a16="http://schemas.microsoft.com/office/drawing/2014/main" id="{AF5C04D6-8EE1-679D-C761-B0D74C8A9B13}"/>
              </a:ext>
            </a:extLst>
          </p:cNvPr>
          <p:cNvSpPr txBox="1"/>
          <p:nvPr/>
        </p:nvSpPr>
        <p:spPr>
          <a:xfrm>
            <a:off x="1139400" y="5551596"/>
            <a:ext cx="2644026" cy="721575"/>
          </a:xfrm>
          <a:prstGeom prst="rect">
            <a:avLst/>
          </a:prstGeom>
          <a:noFill/>
        </p:spPr>
        <p:txBody>
          <a:bodyPr wrap="square" rtlCol="0">
            <a:noAutofit/>
          </a:bodyPr>
          <a:lstStyle/>
          <a:p>
            <a:pPr algn="r"/>
            <a:r>
              <a:rPr lang="sv-SE" sz="1600" b="1" spc="300">
                <a:solidFill>
                  <a:schemeClr val="bg1"/>
                </a:solidFill>
                <a:latin typeface="Aptos" panose="020B0004020202020204" pitchFamily="34" charset="0"/>
                <a:cs typeface="Arial" panose="020B0604020202020204" pitchFamily="34" charset="0"/>
              </a:rPr>
              <a:t>FÖRSTÄRKNING </a:t>
            </a:r>
            <a:br>
              <a:rPr lang="sv-SE" sz="1600" b="1" spc="300">
                <a:solidFill>
                  <a:schemeClr val="bg1"/>
                </a:solidFill>
                <a:latin typeface="Aptos" panose="020B0004020202020204" pitchFamily="34" charset="0"/>
                <a:cs typeface="Arial" panose="020B0604020202020204" pitchFamily="34" charset="0"/>
              </a:rPr>
            </a:br>
            <a:r>
              <a:rPr lang="sv-SE" sz="1600" b="1" spc="300">
                <a:solidFill>
                  <a:schemeClr val="bg1"/>
                </a:solidFill>
                <a:latin typeface="Aptos" panose="020B0004020202020204" pitchFamily="34" charset="0"/>
                <a:cs typeface="Arial" panose="020B0604020202020204" pitchFamily="34" charset="0"/>
              </a:rPr>
              <a:t>AV ELNÄTET</a:t>
            </a:r>
          </a:p>
        </p:txBody>
      </p:sp>
      <p:sp>
        <p:nvSpPr>
          <p:cNvPr id="5" name="textruta 4">
            <a:extLst>
              <a:ext uri="{FF2B5EF4-FFF2-40B4-BE49-F238E27FC236}">
                <a16:creationId xmlns:a16="http://schemas.microsoft.com/office/drawing/2014/main" id="{6EC9E69C-3CAE-F41E-F647-D55B6DCB9C66}"/>
              </a:ext>
            </a:extLst>
          </p:cNvPr>
          <p:cNvSpPr txBox="1"/>
          <p:nvPr/>
        </p:nvSpPr>
        <p:spPr>
          <a:xfrm>
            <a:off x="828000" y="288000"/>
            <a:ext cx="10293178" cy="400110"/>
          </a:xfrm>
          <a:prstGeom prst="rect">
            <a:avLst/>
          </a:prstGeom>
          <a:noFill/>
        </p:spPr>
        <p:txBody>
          <a:bodyPr wrap="square" lIns="91440" tIns="45720" rIns="91440" bIns="45720" rtlCol="0" anchor="t">
            <a:spAutoFit/>
          </a:bodyPr>
          <a:lstStyle/>
          <a:p>
            <a:r>
              <a:rPr lang="sv-SE" sz="2000" b="1" spc="300">
                <a:solidFill>
                  <a:schemeClr val="bg1"/>
                </a:solidFill>
                <a:latin typeface="Aptos" panose="020B0004020202020204" pitchFamily="34" charset="0"/>
                <a:cs typeface="Arial"/>
              </a:rPr>
              <a:t>VAD BEHÖVER GÖRAS?</a:t>
            </a:r>
          </a:p>
        </p:txBody>
      </p:sp>
      <p:sp>
        <p:nvSpPr>
          <p:cNvPr id="3" name="textruta 2">
            <a:extLst>
              <a:ext uri="{FF2B5EF4-FFF2-40B4-BE49-F238E27FC236}">
                <a16:creationId xmlns:a16="http://schemas.microsoft.com/office/drawing/2014/main" id="{CF399F95-5979-3CEB-53A0-8740DF151191}"/>
              </a:ext>
            </a:extLst>
          </p:cNvPr>
          <p:cNvSpPr txBox="1"/>
          <p:nvPr/>
        </p:nvSpPr>
        <p:spPr>
          <a:xfrm>
            <a:off x="949411" y="1290768"/>
            <a:ext cx="10293178" cy="523220"/>
          </a:xfrm>
          <a:prstGeom prst="rect">
            <a:avLst/>
          </a:prstGeom>
          <a:noFill/>
        </p:spPr>
        <p:txBody>
          <a:bodyPr wrap="square" lIns="91440" tIns="45720" rIns="91440" bIns="45720" rtlCol="0" anchor="t">
            <a:spAutoFit/>
          </a:bodyPr>
          <a:lstStyle/>
          <a:p>
            <a:r>
              <a:rPr lang="sv-SE" sz="2800" b="1" spc="300">
                <a:solidFill>
                  <a:schemeClr val="bg1"/>
                </a:solidFill>
                <a:latin typeface="Aptos" panose="020B0004020202020204" pitchFamily="34" charset="0"/>
              </a:rPr>
              <a:t>TRE VIKTIGA HÖRNSTENAR FÖR OMSTÄLLNINGEN</a:t>
            </a:r>
            <a:endParaRPr lang="sv-SE" sz="2800" b="1" spc="300">
              <a:solidFill>
                <a:schemeClr val="bg1"/>
              </a:solidFill>
              <a:latin typeface="Aptos" panose="020B0004020202020204" pitchFamily="34" charset="0"/>
              <a:cs typeface="Arial"/>
            </a:endParaRPr>
          </a:p>
        </p:txBody>
      </p:sp>
    </p:spTree>
    <p:extLst>
      <p:ext uri="{BB962C8B-B14F-4D97-AF65-F5344CB8AC3E}">
        <p14:creationId xmlns:p14="http://schemas.microsoft.com/office/powerpoint/2010/main" val="1851167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5F22"/>
        </a:solidFill>
        <a:effectLst/>
      </p:bgPr>
    </p:bg>
    <p:spTree>
      <p:nvGrpSpPr>
        <p:cNvPr id="1" name="">
          <a:extLst>
            <a:ext uri="{FF2B5EF4-FFF2-40B4-BE49-F238E27FC236}">
              <a16:creationId xmlns:a16="http://schemas.microsoft.com/office/drawing/2014/main" id="{4528A9B0-9758-DF6C-0EED-A269253BA4B6}"/>
            </a:ext>
          </a:extLst>
        </p:cNvPr>
        <p:cNvGrpSpPr/>
        <p:nvPr/>
      </p:nvGrpSpPr>
      <p:grpSpPr>
        <a:xfrm>
          <a:off x="0" y="0"/>
          <a:ext cx="0" cy="0"/>
          <a:chOff x="0" y="0"/>
          <a:chExt cx="0" cy="0"/>
        </a:xfrm>
      </p:grpSpPr>
      <p:grpSp>
        <p:nvGrpSpPr>
          <p:cNvPr id="7" name="Grupp 6">
            <a:extLst>
              <a:ext uri="{FF2B5EF4-FFF2-40B4-BE49-F238E27FC236}">
                <a16:creationId xmlns:a16="http://schemas.microsoft.com/office/drawing/2014/main" id="{EDC38062-9AA4-2DB1-3026-7F7FAFE897F3}"/>
              </a:ext>
            </a:extLst>
          </p:cNvPr>
          <p:cNvGrpSpPr/>
          <p:nvPr/>
        </p:nvGrpSpPr>
        <p:grpSpPr>
          <a:xfrm>
            <a:off x="4927282" y="2595816"/>
            <a:ext cx="1599498" cy="2823451"/>
            <a:chOff x="5070157" y="2595816"/>
            <a:chExt cx="1599498" cy="2823451"/>
          </a:xfrm>
        </p:grpSpPr>
        <p:sp>
          <p:nvSpPr>
            <p:cNvPr id="10" name="textruta 9">
              <a:extLst>
                <a:ext uri="{FF2B5EF4-FFF2-40B4-BE49-F238E27FC236}">
                  <a16:creationId xmlns:a16="http://schemas.microsoft.com/office/drawing/2014/main" id="{5827546B-1B7B-7E1A-E4DA-542568A9D6CC}"/>
                </a:ext>
              </a:extLst>
            </p:cNvPr>
            <p:cNvSpPr txBox="1"/>
            <p:nvPr/>
          </p:nvSpPr>
          <p:spPr>
            <a:xfrm>
              <a:off x="5070157" y="4418993"/>
              <a:ext cx="1599498" cy="10002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b="1" i="0" u="none" strike="noStrike" kern="1200" cap="none" spc="300" normalizeH="0" baseline="0" noProof="0">
                  <a:ln>
                    <a:noFill/>
                  </a:ln>
                  <a:solidFill>
                    <a:schemeClr val="bg1"/>
                  </a:solidFill>
                  <a:effectLst/>
                  <a:uLnTx/>
                  <a:uFillTx/>
                  <a:latin typeface="Aptos" panose="020B0004020202020204" pitchFamily="34" charset="0"/>
                  <a:cs typeface="Arial" panose="020B0604020202020204" pitchFamily="34" charset="0"/>
                </a:rPr>
                <a:t>SOLKRAFT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0,2 TWh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1 %</a:t>
              </a:r>
            </a:p>
          </p:txBody>
        </p:sp>
        <p:pic>
          <p:nvPicPr>
            <p:cNvPr id="13" name="Bildobjekt 12" descr="En bild som visar text, diagram, skärmbild, Teckensnitt&#10;&#10;Automatiskt genererad beskrivning">
              <a:extLst>
                <a:ext uri="{FF2B5EF4-FFF2-40B4-BE49-F238E27FC236}">
                  <a16:creationId xmlns:a16="http://schemas.microsoft.com/office/drawing/2014/main" id="{1DFE7D86-5FBF-AAC2-709E-B02CF325A437}"/>
                </a:ext>
              </a:extLst>
            </p:cNvPr>
            <p:cNvPicPr>
              <a:picLocks noChangeAspect="1"/>
            </p:cNvPicPr>
            <p:nvPr/>
          </p:nvPicPr>
          <p:blipFill rotWithShape="1">
            <a:blip r:embed="rId3">
              <a:extLst>
                <a:ext uri="{28A0092B-C50C-407E-A947-70E740481C1C}">
                  <a14:useLocalDpi xmlns:a14="http://schemas.microsoft.com/office/drawing/2010/main" val="0"/>
                </a:ext>
              </a:extLst>
            </a:blip>
            <a:srcRect l="5010" t="21221" r="82990" b="59441"/>
            <a:stretch/>
          </p:blipFill>
          <p:spPr>
            <a:xfrm>
              <a:off x="5143112" y="2595816"/>
              <a:ext cx="1453589" cy="1562348"/>
            </a:xfrm>
            <a:prstGeom prst="rect">
              <a:avLst/>
            </a:prstGeom>
          </p:spPr>
        </p:pic>
      </p:grpSp>
      <p:grpSp>
        <p:nvGrpSpPr>
          <p:cNvPr id="4" name="Grupp 3">
            <a:extLst>
              <a:ext uri="{FF2B5EF4-FFF2-40B4-BE49-F238E27FC236}">
                <a16:creationId xmlns:a16="http://schemas.microsoft.com/office/drawing/2014/main" id="{0D6DC4A3-F30E-297E-00FF-63847C209141}"/>
              </a:ext>
            </a:extLst>
          </p:cNvPr>
          <p:cNvGrpSpPr/>
          <p:nvPr/>
        </p:nvGrpSpPr>
        <p:grpSpPr>
          <a:xfrm>
            <a:off x="2675059" y="2595816"/>
            <a:ext cx="1800620" cy="2832063"/>
            <a:chOff x="2817934" y="2595816"/>
            <a:chExt cx="1800620" cy="2832063"/>
          </a:xfrm>
        </p:grpSpPr>
        <p:sp>
          <p:nvSpPr>
            <p:cNvPr id="8" name="textruta 7">
              <a:extLst>
                <a:ext uri="{FF2B5EF4-FFF2-40B4-BE49-F238E27FC236}">
                  <a16:creationId xmlns:a16="http://schemas.microsoft.com/office/drawing/2014/main" id="{37986A0B-2C1E-5299-254C-539A5449C29A}"/>
                </a:ext>
              </a:extLst>
            </p:cNvPr>
            <p:cNvSpPr txBox="1"/>
            <p:nvPr/>
          </p:nvSpPr>
          <p:spPr>
            <a:xfrm>
              <a:off x="2817934" y="4427605"/>
              <a:ext cx="1800620" cy="10002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b="1" i="0" u="none" strike="noStrike" kern="1200" cap="none" spc="300" normalizeH="0" baseline="0" noProof="0">
                  <a:ln>
                    <a:noFill/>
                  </a:ln>
                  <a:solidFill>
                    <a:schemeClr val="bg1"/>
                  </a:solidFill>
                  <a:effectLst/>
                  <a:uLnTx/>
                  <a:uFillTx/>
                  <a:latin typeface="Aptos" panose="020B0004020202020204" pitchFamily="34" charset="0"/>
                  <a:cs typeface="Arial" panose="020B0604020202020204" pitchFamily="34" charset="0"/>
                </a:rPr>
                <a:t>VINDKRAFT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2,6 TWh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14 %</a:t>
              </a:r>
            </a:p>
          </p:txBody>
        </p:sp>
        <p:pic>
          <p:nvPicPr>
            <p:cNvPr id="14" name="Bildobjekt 13" descr="En bild som visar text, diagram, skärmbild, Teckensnitt&#10;&#10;Automatiskt genererad beskrivning">
              <a:extLst>
                <a:ext uri="{FF2B5EF4-FFF2-40B4-BE49-F238E27FC236}">
                  <a16:creationId xmlns:a16="http://schemas.microsoft.com/office/drawing/2014/main" id="{A8C92C9B-3792-F359-8FB8-F92A312B859A}"/>
                </a:ext>
              </a:extLst>
            </p:cNvPr>
            <p:cNvPicPr>
              <a:picLocks noChangeAspect="1"/>
            </p:cNvPicPr>
            <p:nvPr/>
          </p:nvPicPr>
          <p:blipFill rotWithShape="1">
            <a:blip r:embed="rId3">
              <a:extLst>
                <a:ext uri="{28A0092B-C50C-407E-A947-70E740481C1C}">
                  <a14:useLocalDpi xmlns:a14="http://schemas.microsoft.com/office/drawing/2010/main" val="0"/>
                </a:ext>
              </a:extLst>
            </a:blip>
            <a:srcRect l="17744" t="21221" r="69441" b="59441"/>
            <a:stretch/>
          </p:blipFill>
          <p:spPr>
            <a:xfrm>
              <a:off x="2942055" y="2595816"/>
              <a:ext cx="1552378" cy="1562348"/>
            </a:xfrm>
            <a:prstGeom prst="rect">
              <a:avLst/>
            </a:prstGeom>
          </p:spPr>
        </p:pic>
      </p:grpSp>
      <p:grpSp>
        <p:nvGrpSpPr>
          <p:cNvPr id="2" name="Grupp 1">
            <a:extLst>
              <a:ext uri="{FF2B5EF4-FFF2-40B4-BE49-F238E27FC236}">
                <a16:creationId xmlns:a16="http://schemas.microsoft.com/office/drawing/2014/main" id="{E7F5790D-DBA2-C2F0-47E5-6FE063CA0414}"/>
              </a:ext>
            </a:extLst>
          </p:cNvPr>
          <p:cNvGrpSpPr/>
          <p:nvPr/>
        </p:nvGrpSpPr>
        <p:grpSpPr>
          <a:xfrm>
            <a:off x="366872" y="2595816"/>
            <a:ext cx="2113669" cy="2832063"/>
            <a:chOff x="509747" y="2595816"/>
            <a:chExt cx="2113669" cy="2832063"/>
          </a:xfrm>
        </p:grpSpPr>
        <p:sp>
          <p:nvSpPr>
            <p:cNvPr id="6" name="textruta 5">
              <a:extLst>
                <a:ext uri="{FF2B5EF4-FFF2-40B4-BE49-F238E27FC236}">
                  <a16:creationId xmlns:a16="http://schemas.microsoft.com/office/drawing/2014/main" id="{286343E6-D47B-616D-AB98-9A6A0FA699FE}"/>
                </a:ext>
              </a:extLst>
            </p:cNvPr>
            <p:cNvSpPr txBox="1"/>
            <p:nvPr/>
          </p:nvSpPr>
          <p:spPr>
            <a:xfrm>
              <a:off x="509747" y="4427605"/>
              <a:ext cx="2113669" cy="10002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b="1" i="0" u="none" strike="noStrike" kern="1200" cap="none" spc="300" normalizeH="0" baseline="0" noProof="0">
                  <a:ln>
                    <a:noFill/>
                  </a:ln>
                  <a:solidFill>
                    <a:schemeClr val="bg1"/>
                  </a:solidFill>
                  <a:effectLst/>
                  <a:uLnTx/>
                  <a:uFillTx/>
                  <a:latin typeface="Aptos" panose="020B0004020202020204" pitchFamily="34" charset="0"/>
                  <a:cs typeface="Arial" panose="020B0604020202020204" pitchFamily="34" charset="0"/>
                </a:rPr>
                <a:t>VATTENKRAFT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2,3 TWh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13 %</a:t>
              </a:r>
            </a:p>
          </p:txBody>
        </p:sp>
        <p:pic>
          <p:nvPicPr>
            <p:cNvPr id="15" name="Bildobjekt 14" descr="En bild som visar text, diagram, skärmbild, Teckensnitt&#10;&#10;Automatiskt genererad beskrivning">
              <a:extLst>
                <a:ext uri="{FF2B5EF4-FFF2-40B4-BE49-F238E27FC236}">
                  <a16:creationId xmlns:a16="http://schemas.microsoft.com/office/drawing/2014/main" id="{AAF40FB6-F673-14CE-6DFA-4A2FE8E5F64F}"/>
                </a:ext>
              </a:extLst>
            </p:cNvPr>
            <p:cNvPicPr>
              <a:picLocks noChangeAspect="1"/>
            </p:cNvPicPr>
            <p:nvPr/>
          </p:nvPicPr>
          <p:blipFill rotWithShape="1">
            <a:blip r:embed="rId3">
              <a:extLst>
                <a:ext uri="{28A0092B-C50C-407E-A947-70E740481C1C}">
                  <a14:useLocalDpi xmlns:a14="http://schemas.microsoft.com/office/drawing/2010/main" val="0"/>
                </a:ext>
              </a:extLst>
            </a:blip>
            <a:srcRect l="30559" t="21221" r="57442" b="59441"/>
            <a:stretch/>
          </p:blipFill>
          <p:spPr>
            <a:xfrm>
              <a:off x="839788" y="2595816"/>
              <a:ext cx="1453588" cy="1562348"/>
            </a:xfrm>
            <a:prstGeom prst="rect">
              <a:avLst/>
            </a:prstGeom>
            <a:effectLst/>
          </p:spPr>
        </p:pic>
      </p:grpSp>
      <p:grpSp>
        <p:nvGrpSpPr>
          <p:cNvPr id="9" name="Grupp 8">
            <a:extLst>
              <a:ext uri="{FF2B5EF4-FFF2-40B4-BE49-F238E27FC236}">
                <a16:creationId xmlns:a16="http://schemas.microsoft.com/office/drawing/2014/main" id="{89B791E6-8205-C97E-D6A8-BC0480632A98}"/>
              </a:ext>
            </a:extLst>
          </p:cNvPr>
          <p:cNvGrpSpPr/>
          <p:nvPr/>
        </p:nvGrpSpPr>
        <p:grpSpPr>
          <a:xfrm>
            <a:off x="6804882" y="2595816"/>
            <a:ext cx="2048833" cy="2823450"/>
            <a:chOff x="6947757" y="2595816"/>
            <a:chExt cx="2048833" cy="2823450"/>
          </a:xfrm>
        </p:grpSpPr>
        <p:sp>
          <p:nvSpPr>
            <p:cNvPr id="11" name="textruta 10">
              <a:extLst>
                <a:ext uri="{FF2B5EF4-FFF2-40B4-BE49-F238E27FC236}">
                  <a16:creationId xmlns:a16="http://schemas.microsoft.com/office/drawing/2014/main" id="{C3D6C382-E556-18B4-B0C5-CAC1A4FE85ED}"/>
                </a:ext>
              </a:extLst>
            </p:cNvPr>
            <p:cNvSpPr txBox="1"/>
            <p:nvPr/>
          </p:nvSpPr>
          <p:spPr>
            <a:xfrm>
              <a:off x="6947757" y="4418992"/>
              <a:ext cx="2048833" cy="10002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b="1" i="0" u="none" strike="noStrike" kern="1200" cap="none" spc="300" normalizeH="0" baseline="0" noProof="0">
                  <a:ln>
                    <a:noFill/>
                  </a:ln>
                  <a:solidFill>
                    <a:schemeClr val="bg1"/>
                  </a:solidFill>
                  <a:effectLst/>
                  <a:uLnTx/>
                  <a:uFillTx/>
                  <a:latin typeface="Aptos" panose="020B0004020202020204" pitchFamily="34" charset="0"/>
                  <a:cs typeface="Arial" panose="020B0604020202020204" pitchFamily="34" charset="0"/>
                </a:rPr>
                <a:t>KRAFTVÄRME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0,7 TWh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4 %</a:t>
              </a:r>
            </a:p>
          </p:txBody>
        </p:sp>
        <p:pic>
          <p:nvPicPr>
            <p:cNvPr id="16" name="Bildobjekt 15" descr="En bild som visar text, diagram, skärmbild, Teckensnitt&#10;&#10;Automatiskt genererad beskrivning">
              <a:extLst>
                <a:ext uri="{FF2B5EF4-FFF2-40B4-BE49-F238E27FC236}">
                  <a16:creationId xmlns:a16="http://schemas.microsoft.com/office/drawing/2014/main" id="{513E7390-03CF-6522-5174-D5091091C34B}"/>
                </a:ext>
              </a:extLst>
            </p:cNvPr>
            <p:cNvPicPr>
              <a:picLocks noChangeAspect="1"/>
            </p:cNvPicPr>
            <p:nvPr/>
          </p:nvPicPr>
          <p:blipFill rotWithShape="1">
            <a:blip r:embed="rId3">
              <a:extLst>
                <a:ext uri="{28A0092B-C50C-407E-A947-70E740481C1C}">
                  <a14:useLocalDpi xmlns:a14="http://schemas.microsoft.com/office/drawing/2010/main" val="0"/>
                </a:ext>
              </a:extLst>
            </a:blip>
            <a:srcRect l="57504" t="44564" r="30497" b="36097"/>
            <a:stretch/>
          </p:blipFill>
          <p:spPr>
            <a:xfrm>
              <a:off x="7245379" y="2595816"/>
              <a:ext cx="1453591" cy="1562348"/>
            </a:xfrm>
            <a:prstGeom prst="rect">
              <a:avLst/>
            </a:prstGeom>
          </p:spPr>
        </p:pic>
      </p:grpSp>
      <p:pic>
        <p:nvPicPr>
          <p:cNvPr id="3" name="Bild 2">
            <a:extLst>
              <a:ext uri="{FF2B5EF4-FFF2-40B4-BE49-F238E27FC236}">
                <a16:creationId xmlns:a16="http://schemas.microsoft.com/office/drawing/2014/main" id="{0A3A4FDB-B8F8-91D5-A290-D5578D81A3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 y="-9939"/>
            <a:ext cx="12240000" cy="1192125"/>
          </a:xfrm>
          <a:prstGeom prst="rect">
            <a:avLst/>
          </a:prstGeom>
        </p:spPr>
      </p:pic>
      <p:grpSp>
        <p:nvGrpSpPr>
          <p:cNvPr id="23" name="Grupp 22">
            <a:extLst>
              <a:ext uri="{FF2B5EF4-FFF2-40B4-BE49-F238E27FC236}">
                <a16:creationId xmlns:a16="http://schemas.microsoft.com/office/drawing/2014/main" id="{D8EA14E9-D0DE-66F4-766D-AD166CE475A5}"/>
              </a:ext>
            </a:extLst>
          </p:cNvPr>
          <p:cNvGrpSpPr/>
          <p:nvPr/>
        </p:nvGrpSpPr>
        <p:grpSpPr>
          <a:xfrm>
            <a:off x="8948965" y="2057400"/>
            <a:ext cx="2595334" cy="3819525"/>
            <a:chOff x="8948965" y="2057400"/>
            <a:chExt cx="2595334" cy="3819525"/>
          </a:xfrm>
        </p:grpSpPr>
        <p:sp>
          <p:nvSpPr>
            <p:cNvPr id="17" name="Rektangel 16">
              <a:extLst>
                <a:ext uri="{FF2B5EF4-FFF2-40B4-BE49-F238E27FC236}">
                  <a16:creationId xmlns:a16="http://schemas.microsoft.com/office/drawing/2014/main" id="{6C6974A1-8329-2003-67BD-B4456966799B}"/>
                </a:ext>
              </a:extLst>
            </p:cNvPr>
            <p:cNvSpPr/>
            <p:nvPr/>
          </p:nvSpPr>
          <p:spPr>
            <a:xfrm>
              <a:off x="9344024" y="2595816"/>
              <a:ext cx="2200275" cy="1562348"/>
            </a:xfrm>
            <a:prstGeom prst="rect">
              <a:avLst/>
            </a:prstGeom>
            <a:solidFill>
              <a:srgbClr val="70BF43"/>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7C545B68-153F-01A9-E84A-8C3097B59E65}"/>
                </a:ext>
              </a:extLst>
            </p:cNvPr>
            <p:cNvSpPr txBox="1"/>
            <p:nvPr/>
          </p:nvSpPr>
          <p:spPr>
            <a:xfrm>
              <a:off x="9344024" y="2921168"/>
              <a:ext cx="220027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sv-SE" sz="2000" b="1" i="0" u="none" strike="noStrike" kern="1200" cap="none" spc="300" normalizeH="0" baseline="0" noProof="0">
                  <a:ln>
                    <a:noFill/>
                  </a:ln>
                  <a:effectLst/>
                  <a:uLnTx/>
                  <a:uFillTx/>
                  <a:latin typeface="Aptos" panose="020B0004020202020204" pitchFamily="34" charset="0"/>
                  <a:cs typeface="Arial" panose="020B0604020202020204" pitchFamily="34" charset="0"/>
                </a:rPr>
                <a:t>TILLFÖRD EL</a:t>
              </a:r>
              <a:br>
                <a:rPr kumimoji="0" lang="sv-SE" sz="2000" b="1" i="0" u="none" strike="noStrike" kern="1200" cap="none" spc="0" normalizeH="0" baseline="0" noProof="0">
                  <a:ln>
                    <a:noFill/>
                  </a:ln>
                  <a:effectLst/>
                  <a:uLnTx/>
                  <a:uFillTx/>
                  <a:latin typeface="Aptos" panose="020B0004020202020204" pitchFamily="34" charset="0"/>
                  <a:cs typeface="Arial" panose="020B0604020202020204" pitchFamily="34" charset="0"/>
                </a:rPr>
              </a:br>
              <a:r>
                <a:rPr kumimoji="0" lang="sv-SE" sz="2000" b="1" i="0" u="none" strike="noStrike" kern="1200" cap="none" spc="0" normalizeH="0" baseline="0" noProof="0">
                  <a:ln>
                    <a:noFill/>
                  </a:ln>
                  <a:effectLst/>
                  <a:uLnTx/>
                  <a:uFillTx/>
                  <a:latin typeface="Aptos" panose="020B0004020202020204" pitchFamily="34" charset="0"/>
                  <a:cs typeface="Arial" panose="020B0604020202020204" pitchFamily="34" charset="0"/>
                </a:rPr>
                <a:t>Cirka 12,5 TWh</a:t>
              </a:r>
              <a:br>
                <a:rPr kumimoji="0" lang="sv-SE" sz="2000" b="1" i="0" u="none" strike="noStrike" kern="1200" cap="none" spc="0" normalizeH="0" baseline="0" noProof="0">
                  <a:ln>
                    <a:noFill/>
                  </a:ln>
                  <a:effectLst/>
                  <a:uLnTx/>
                  <a:uFillTx/>
                  <a:latin typeface="Aptos" panose="020B0004020202020204" pitchFamily="34" charset="0"/>
                  <a:cs typeface="Arial" panose="020B0604020202020204" pitchFamily="34" charset="0"/>
                </a:rPr>
              </a:br>
              <a:r>
                <a:rPr kumimoji="0" lang="sv-SE" sz="2000" b="1" i="0" u="none" strike="noStrike" kern="1200" cap="none" spc="0" normalizeH="0" baseline="0" noProof="0">
                  <a:ln>
                    <a:noFill/>
                  </a:ln>
                  <a:effectLst/>
                  <a:uLnTx/>
                  <a:uFillTx/>
                  <a:latin typeface="Aptos" panose="020B0004020202020204" pitchFamily="34" charset="0"/>
                  <a:cs typeface="Arial" panose="020B0604020202020204" pitchFamily="34" charset="0"/>
                </a:rPr>
                <a:t>= 68 %</a:t>
              </a:r>
              <a:endParaRPr kumimoji="0" lang="sv-SE" sz="2000" b="0" i="0" u="none" strike="noStrike" kern="1200" cap="none" spc="0" normalizeH="0" baseline="0" noProof="0">
                <a:ln>
                  <a:noFill/>
                </a:ln>
                <a:effectLst/>
                <a:uLnTx/>
                <a:uFillTx/>
                <a:latin typeface="Aptos" panose="020B0004020202020204" pitchFamily="34" charset="0"/>
                <a:cs typeface="Arial" panose="020B0604020202020204" pitchFamily="34" charset="0"/>
              </a:endParaRPr>
            </a:p>
          </p:txBody>
        </p:sp>
        <p:cxnSp>
          <p:nvCxnSpPr>
            <p:cNvPr id="22" name="Rak koppling 21">
              <a:extLst>
                <a:ext uri="{FF2B5EF4-FFF2-40B4-BE49-F238E27FC236}">
                  <a16:creationId xmlns:a16="http://schemas.microsoft.com/office/drawing/2014/main" id="{CD38A103-D784-F8F5-D679-96EC5DDFF33C}"/>
                </a:ext>
              </a:extLst>
            </p:cNvPr>
            <p:cNvCxnSpPr/>
            <p:nvPr/>
          </p:nvCxnSpPr>
          <p:spPr>
            <a:xfrm>
              <a:off x="8948965" y="2057400"/>
              <a:ext cx="0" cy="381952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2" name="textruta 11">
            <a:extLst>
              <a:ext uri="{FF2B5EF4-FFF2-40B4-BE49-F238E27FC236}">
                <a16:creationId xmlns:a16="http://schemas.microsoft.com/office/drawing/2014/main" id="{416B953D-49CE-067D-4DFB-B329574F3E36}"/>
              </a:ext>
            </a:extLst>
          </p:cNvPr>
          <p:cNvSpPr txBox="1"/>
          <p:nvPr/>
        </p:nvSpPr>
        <p:spPr>
          <a:xfrm>
            <a:off x="949411" y="1347991"/>
            <a:ext cx="10293178" cy="523220"/>
          </a:xfrm>
          <a:prstGeom prst="rect">
            <a:avLst/>
          </a:prstGeom>
          <a:noFill/>
        </p:spPr>
        <p:txBody>
          <a:bodyPr wrap="square" lIns="91440" tIns="45720" rIns="91440" bIns="45720" rtlCol="0" anchor="t">
            <a:spAutoFit/>
          </a:bodyPr>
          <a:lstStyle/>
          <a:p>
            <a:r>
              <a:rPr lang="sv-SE" sz="2800" b="1" spc="300">
                <a:solidFill>
                  <a:schemeClr val="bg1"/>
                </a:solidFill>
                <a:latin typeface="Aptos" panose="020B0004020202020204" pitchFamily="34" charset="0"/>
              </a:rPr>
              <a:t>NULÄGE ELPRODUKTION I VÄSTRA GÖTALAND</a:t>
            </a:r>
            <a:endParaRPr lang="sv-SE" sz="2800" b="1" spc="300">
              <a:solidFill>
                <a:schemeClr val="bg1"/>
              </a:solidFill>
              <a:latin typeface="Aptos" panose="020B0004020202020204" pitchFamily="34" charset="0"/>
              <a:cs typeface="Arial"/>
            </a:endParaRPr>
          </a:p>
        </p:txBody>
      </p:sp>
      <p:sp>
        <p:nvSpPr>
          <p:cNvPr id="18" name="textruta 17">
            <a:extLst>
              <a:ext uri="{FF2B5EF4-FFF2-40B4-BE49-F238E27FC236}">
                <a16:creationId xmlns:a16="http://schemas.microsoft.com/office/drawing/2014/main" id="{447D844B-D504-D620-5440-79450CDFC9C1}"/>
              </a:ext>
            </a:extLst>
          </p:cNvPr>
          <p:cNvSpPr txBox="1"/>
          <p:nvPr/>
        </p:nvSpPr>
        <p:spPr>
          <a:xfrm>
            <a:off x="828000" y="288000"/>
            <a:ext cx="10293178" cy="400110"/>
          </a:xfrm>
          <a:prstGeom prst="rect">
            <a:avLst/>
          </a:prstGeom>
          <a:noFill/>
        </p:spPr>
        <p:txBody>
          <a:bodyPr wrap="square" lIns="91440" tIns="45720" rIns="91440" bIns="45720" rtlCol="0" anchor="t">
            <a:spAutoFit/>
          </a:bodyPr>
          <a:lstStyle/>
          <a:p>
            <a:r>
              <a:rPr lang="sv-SE" sz="2000" b="1" spc="300">
                <a:solidFill>
                  <a:schemeClr val="bg1"/>
                </a:solidFill>
                <a:latin typeface="Aptos" panose="020B0004020202020204" pitchFamily="34" charset="0"/>
                <a:cs typeface="Arial"/>
              </a:rPr>
              <a:t>VAD BEHÖVER GÖRAS?</a:t>
            </a:r>
          </a:p>
        </p:txBody>
      </p:sp>
    </p:spTree>
    <p:extLst>
      <p:ext uri="{BB962C8B-B14F-4D97-AF65-F5344CB8AC3E}">
        <p14:creationId xmlns:p14="http://schemas.microsoft.com/office/powerpoint/2010/main" val="3703471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3EE041F-0AFC-0CFC-F4DF-387794EF2D74}"/>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19878" y="-9939"/>
            <a:ext cx="12192000" cy="6858000"/>
          </a:xfrm>
          <a:prstGeom prst="rect">
            <a:avLst/>
          </a:prstGeom>
        </p:spPr>
      </p:pic>
      <p:grpSp>
        <p:nvGrpSpPr>
          <p:cNvPr id="10" name="Grupp 9">
            <a:extLst>
              <a:ext uri="{FF2B5EF4-FFF2-40B4-BE49-F238E27FC236}">
                <a16:creationId xmlns:a16="http://schemas.microsoft.com/office/drawing/2014/main" id="{74C26988-F192-FD22-73F5-C85694C232CF}"/>
              </a:ext>
            </a:extLst>
          </p:cNvPr>
          <p:cNvGrpSpPr/>
          <p:nvPr/>
        </p:nvGrpSpPr>
        <p:grpSpPr>
          <a:xfrm>
            <a:off x="839788" y="2362200"/>
            <a:ext cx="10512425" cy="845354"/>
            <a:chOff x="839788" y="3098494"/>
            <a:chExt cx="10512425" cy="845354"/>
          </a:xfrm>
          <a:noFill/>
          <a:effectLst>
            <a:outerShdw blurRad="152400" algn="ctr" rotWithShape="0">
              <a:prstClr val="black">
                <a:alpha val="40000"/>
              </a:prstClr>
            </a:outerShdw>
          </a:effectLst>
        </p:grpSpPr>
        <p:sp>
          <p:nvSpPr>
            <p:cNvPr id="9" name="Rektangel: rundade hörn 8">
              <a:extLst>
                <a:ext uri="{FF2B5EF4-FFF2-40B4-BE49-F238E27FC236}">
                  <a16:creationId xmlns:a16="http://schemas.microsoft.com/office/drawing/2014/main" id="{FB2BA26C-9482-C0EE-1D34-ECB1218A29A2}"/>
                </a:ext>
              </a:extLst>
            </p:cNvPr>
            <p:cNvSpPr/>
            <p:nvPr/>
          </p:nvSpPr>
          <p:spPr>
            <a:xfrm>
              <a:off x="839788" y="3112851"/>
              <a:ext cx="10512425" cy="83099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6C2FAF87-9E4C-A42B-797C-276A8C721646}"/>
                </a:ext>
              </a:extLst>
            </p:cNvPr>
            <p:cNvSpPr txBox="1"/>
            <p:nvPr/>
          </p:nvSpPr>
          <p:spPr>
            <a:xfrm>
              <a:off x="839788" y="3098494"/>
              <a:ext cx="10512425" cy="830997"/>
            </a:xfrm>
            <a:prstGeom prst="rect">
              <a:avLst/>
            </a:prstGeom>
            <a:grpFill/>
            <a:ln>
              <a:noFill/>
            </a:ln>
            <a:effectLst/>
          </p:spPr>
          <p:txBody>
            <a:bodyPr wrap="square" lIns="91440" tIns="45720" rIns="91440" bIns="72000" rtlCol="0" anchor="ctr" anchorCtr="0">
              <a:noAutofit/>
            </a:bodyPr>
            <a:lstStyle/>
            <a:p>
              <a:pPr algn="ctr"/>
              <a:r>
                <a:rPr lang="sv-SE" sz="4800" b="1">
                  <a:solidFill>
                    <a:schemeClr val="bg1"/>
                  </a:solidFill>
                  <a:latin typeface="Aptos" panose="020B0004020202020204" pitchFamily="34" charset="0"/>
                </a:rPr>
                <a:t>15–20 TWh ny elproduktion</a:t>
              </a:r>
            </a:p>
          </p:txBody>
        </p:sp>
      </p:grpSp>
      <p:pic>
        <p:nvPicPr>
          <p:cNvPr id="4" name="Bild 3">
            <a:extLst>
              <a:ext uri="{FF2B5EF4-FFF2-40B4-BE49-F238E27FC236}">
                <a16:creationId xmlns:a16="http://schemas.microsoft.com/office/drawing/2014/main" id="{C591018E-D2F4-EA91-03E3-23047BC5DF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 y="-9939"/>
            <a:ext cx="12240000" cy="1192125"/>
          </a:xfrm>
          <a:prstGeom prst="rect">
            <a:avLst/>
          </a:prstGeom>
        </p:spPr>
      </p:pic>
      <p:sp>
        <p:nvSpPr>
          <p:cNvPr id="3" name="textruta 2">
            <a:extLst>
              <a:ext uri="{FF2B5EF4-FFF2-40B4-BE49-F238E27FC236}">
                <a16:creationId xmlns:a16="http://schemas.microsoft.com/office/drawing/2014/main" id="{B464BD46-F190-DB2E-E7EF-04D83330D8B5}"/>
              </a:ext>
            </a:extLst>
          </p:cNvPr>
          <p:cNvSpPr txBox="1"/>
          <p:nvPr/>
        </p:nvSpPr>
        <p:spPr>
          <a:xfrm>
            <a:off x="3330740" y="1752347"/>
            <a:ext cx="10293178" cy="523220"/>
          </a:xfrm>
          <a:prstGeom prst="rect">
            <a:avLst/>
          </a:prstGeom>
          <a:noFill/>
        </p:spPr>
        <p:txBody>
          <a:bodyPr wrap="square" lIns="91440" tIns="45720" rIns="91440" bIns="45720" rtlCol="0" anchor="t">
            <a:spAutoFit/>
          </a:bodyPr>
          <a:lstStyle/>
          <a:p>
            <a:r>
              <a:rPr lang="sv-SE" sz="2800" b="1" spc="300">
                <a:solidFill>
                  <a:schemeClr val="bg1"/>
                </a:solidFill>
                <a:latin typeface="Aptos" panose="020B0004020202020204" pitchFamily="34" charset="0"/>
              </a:rPr>
              <a:t>MÅL FÖR ELPRODUKTION</a:t>
            </a:r>
          </a:p>
        </p:txBody>
      </p:sp>
      <p:sp>
        <p:nvSpPr>
          <p:cNvPr id="5" name="textruta 4">
            <a:extLst>
              <a:ext uri="{FF2B5EF4-FFF2-40B4-BE49-F238E27FC236}">
                <a16:creationId xmlns:a16="http://schemas.microsoft.com/office/drawing/2014/main" id="{3FFD3139-507B-5C74-1F9A-1D90A10E3B92}"/>
              </a:ext>
            </a:extLst>
          </p:cNvPr>
          <p:cNvSpPr txBox="1"/>
          <p:nvPr/>
        </p:nvSpPr>
        <p:spPr>
          <a:xfrm>
            <a:off x="828000" y="288000"/>
            <a:ext cx="10293178" cy="400110"/>
          </a:xfrm>
          <a:prstGeom prst="rect">
            <a:avLst/>
          </a:prstGeom>
          <a:noFill/>
        </p:spPr>
        <p:txBody>
          <a:bodyPr wrap="square" lIns="91440" tIns="45720" rIns="91440" bIns="45720" rtlCol="0" anchor="t">
            <a:spAutoFit/>
          </a:bodyPr>
          <a:lstStyle/>
          <a:p>
            <a:r>
              <a:rPr lang="sv-SE" sz="2000" b="1" spc="300">
                <a:solidFill>
                  <a:schemeClr val="bg1"/>
                </a:solidFill>
                <a:latin typeface="Aptos" panose="020B0004020202020204" pitchFamily="34" charset="0"/>
                <a:cs typeface="Arial"/>
              </a:rPr>
              <a:t>VAD BEHÖVER GÖRAS?</a:t>
            </a:r>
          </a:p>
        </p:txBody>
      </p:sp>
    </p:spTree>
    <p:extLst>
      <p:ext uri="{BB962C8B-B14F-4D97-AF65-F5344CB8AC3E}">
        <p14:creationId xmlns:p14="http://schemas.microsoft.com/office/powerpoint/2010/main" val="2347875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5F22"/>
        </a:solidFill>
        <a:effectLst/>
      </p:bgPr>
    </p:bg>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90835899-AA2E-0A65-B2AF-12AD15241D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78" y="-9939"/>
            <a:ext cx="12240000" cy="1192125"/>
          </a:xfrm>
          <a:prstGeom prst="rect">
            <a:avLst/>
          </a:prstGeom>
        </p:spPr>
      </p:pic>
      <p:grpSp>
        <p:nvGrpSpPr>
          <p:cNvPr id="12" name="Grupp 11">
            <a:extLst>
              <a:ext uri="{FF2B5EF4-FFF2-40B4-BE49-F238E27FC236}">
                <a16:creationId xmlns:a16="http://schemas.microsoft.com/office/drawing/2014/main" id="{60818EFC-8CA2-0D4D-3DFB-78A66A9D8C5A}"/>
              </a:ext>
            </a:extLst>
          </p:cNvPr>
          <p:cNvGrpSpPr/>
          <p:nvPr/>
        </p:nvGrpSpPr>
        <p:grpSpPr>
          <a:xfrm>
            <a:off x="9483655" y="2649188"/>
            <a:ext cx="1829500" cy="2168797"/>
            <a:chOff x="9483655" y="2649188"/>
            <a:chExt cx="1829500" cy="2168797"/>
          </a:xfrm>
        </p:grpSpPr>
        <p:sp>
          <p:nvSpPr>
            <p:cNvPr id="5" name="textruta 4">
              <a:extLst>
                <a:ext uri="{FF2B5EF4-FFF2-40B4-BE49-F238E27FC236}">
                  <a16:creationId xmlns:a16="http://schemas.microsoft.com/office/drawing/2014/main" id="{66817056-3931-6C94-9163-BD0EAACF66A8}"/>
                </a:ext>
              </a:extLst>
            </p:cNvPr>
            <p:cNvSpPr txBox="1"/>
            <p:nvPr/>
          </p:nvSpPr>
          <p:spPr>
            <a:xfrm>
              <a:off x="9483655" y="4417875"/>
              <a:ext cx="18295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sz="2000" b="1" i="0" u="none" strike="noStrike" kern="1200" cap="none" spc="300" normalizeH="0" baseline="0" noProof="0">
                  <a:ln>
                    <a:noFill/>
                  </a:ln>
                  <a:solidFill>
                    <a:schemeClr val="bg1"/>
                  </a:solidFill>
                  <a:effectLst/>
                  <a:uLnTx/>
                  <a:uFillTx/>
                  <a:latin typeface="Aptos" panose="020B0004020202020204" pitchFamily="34" charset="0"/>
                  <a:cs typeface="Arial" panose="020B0604020202020204" pitchFamily="34" charset="0"/>
                </a:rPr>
                <a:t>SOLKRAFT</a:t>
              </a:r>
            </a:p>
          </p:txBody>
        </p:sp>
        <p:pic>
          <p:nvPicPr>
            <p:cNvPr id="10" name="Bildobjekt 9" descr="En bild som visar text, diagram, skärmbild, Teckensnitt&#10;&#10;Automatiskt genererad beskrivning">
              <a:extLst>
                <a:ext uri="{FF2B5EF4-FFF2-40B4-BE49-F238E27FC236}">
                  <a16:creationId xmlns:a16="http://schemas.microsoft.com/office/drawing/2014/main" id="{FBDE49AD-CC97-563E-60B3-45F2D61BE362}"/>
                </a:ext>
              </a:extLst>
            </p:cNvPr>
            <p:cNvPicPr>
              <a:picLocks noChangeAspect="1"/>
            </p:cNvPicPr>
            <p:nvPr/>
          </p:nvPicPr>
          <p:blipFill rotWithShape="1">
            <a:blip r:embed="rId5">
              <a:extLst>
                <a:ext uri="{28A0092B-C50C-407E-A947-70E740481C1C}">
                  <a14:useLocalDpi xmlns:a14="http://schemas.microsoft.com/office/drawing/2010/main" val="0"/>
                </a:ext>
              </a:extLst>
            </a:blip>
            <a:srcRect l="5010" t="21221" r="82990" b="59441"/>
            <a:stretch/>
          </p:blipFill>
          <p:spPr>
            <a:xfrm>
              <a:off x="9671611" y="2649188"/>
              <a:ext cx="1453589" cy="1562348"/>
            </a:xfrm>
            <a:prstGeom prst="rect">
              <a:avLst/>
            </a:prstGeom>
          </p:spPr>
        </p:pic>
      </p:grpSp>
      <p:grpSp>
        <p:nvGrpSpPr>
          <p:cNvPr id="7" name="Grupp 6">
            <a:extLst>
              <a:ext uri="{FF2B5EF4-FFF2-40B4-BE49-F238E27FC236}">
                <a16:creationId xmlns:a16="http://schemas.microsoft.com/office/drawing/2014/main" id="{1BA41194-17F5-B646-DFBB-34DA1359CFDE}"/>
              </a:ext>
            </a:extLst>
          </p:cNvPr>
          <p:cNvGrpSpPr/>
          <p:nvPr/>
        </p:nvGrpSpPr>
        <p:grpSpPr>
          <a:xfrm>
            <a:off x="3583328" y="2649188"/>
            <a:ext cx="2255862" cy="3169070"/>
            <a:chOff x="3583328" y="2649188"/>
            <a:chExt cx="2255862" cy="3169070"/>
          </a:xfrm>
        </p:grpSpPr>
        <p:sp>
          <p:nvSpPr>
            <p:cNvPr id="4" name="textruta 3">
              <a:extLst>
                <a:ext uri="{FF2B5EF4-FFF2-40B4-BE49-F238E27FC236}">
                  <a16:creationId xmlns:a16="http://schemas.microsoft.com/office/drawing/2014/main" id="{EFDA8A56-794D-6492-2142-89951F6709B8}"/>
                </a:ext>
              </a:extLst>
            </p:cNvPr>
            <p:cNvSpPr txBox="1"/>
            <p:nvPr/>
          </p:nvSpPr>
          <p:spPr>
            <a:xfrm>
              <a:off x="3583328" y="4417875"/>
              <a:ext cx="2255862" cy="1400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sz="2000" b="1" i="0" u="none" strike="noStrike" kern="1200" cap="none" spc="300" normalizeH="0" baseline="0" noProof="0">
                  <a:ln>
                    <a:noFill/>
                  </a:ln>
                  <a:solidFill>
                    <a:schemeClr val="bg1"/>
                  </a:solidFill>
                  <a:effectLst/>
                  <a:uLnTx/>
                  <a:uFillTx/>
                  <a:latin typeface="Aptos" panose="020B0004020202020204" pitchFamily="34" charset="0"/>
                  <a:cs typeface="Arial" panose="020B0604020202020204" pitchFamily="34" charset="0"/>
                </a:rPr>
                <a:t>VINDKRAFT PÅ LAND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30 </a:t>
              </a:r>
              <a:r>
                <a:rPr kumimoji="0" lang="sv-SE" sz="2000" b="0" i="0" u="none" strike="noStrike" kern="1200" cap="none" spc="0" normalizeH="0" baseline="0" noProof="0" err="1">
                  <a:ln>
                    <a:noFill/>
                  </a:ln>
                  <a:solidFill>
                    <a:schemeClr val="bg1"/>
                  </a:solidFill>
                  <a:effectLst/>
                  <a:uLnTx/>
                  <a:uFillTx/>
                  <a:latin typeface="Aptos" panose="020B0004020202020204" pitchFamily="34" charset="0"/>
                  <a:cs typeface="Arial" panose="020B0604020202020204" pitchFamily="34" charset="0"/>
                </a:rPr>
                <a:t>st</a:t>
              </a:r>
              <a:r>
                <a:rPr kumimoji="0" lang="sv-SE" sz="2000" b="0"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 parker med 15 verk/park</a:t>
              </a:r>
            </a:p>
          </p:txBody>
        </p:sp>
        <p:pic>
          <p:nvPicPr>
            <p:cNvPr id="11" name="Bildobjekt 10" descr="En bild som visar text, diagram, skärmbild, Teckensnitt&#10;&#10;Automatiskt genererad beskrivning">
              <a:extLst>
                <a:ext uri="{FF2B5EF4-FFF2-40B4-BE49-F238E27FC236}">
                  <a16:creationId xmlns:a16="http://schemas.microsoft.com/office/drawing/2014/main" id="{3AC4E3D2-3E88-744F-776C-6DFBAFE47851}"/>
                </a:ext>
              </a:extLst>
            </p:cNvPr>
            <p:cNvPicPr>
              <a:picLocks noChangeAspect="1"/>
            </p:cNvPicPr>
            <p:nvPr/>
          </p:nvPicPr>
          <p:blipFill rotWithShape="1">
            <a:blip r:embed="rId5">
              <a:extLst>
                <a:ext uri="{28A0092B-C50C-407E-A947-70E740481C1C}">
                  <a14:useLocalDpi xmlns:a14="http://schemas.microsoft.com/office/drawing/2010/main" val="0"/>
                </a:ext>
              </a:extLst>
            </a:blip>
            <a:srcRect l="17744" t="21221" r="69441" b="59441"/>
            <a:stretch/>
          </p:blipFill>
          <p:spPr>
            <a:xfrm>
              <a:off x="3935070" y="2649188"/>
              <a:ext cx="1552378" cy="1562348"/>
            </a:xfrm>
            <a:prstGeom prst="rect">
              <a:avLst/>
            </a:prstGeom>
          </p:spPr>
        </p:pic>
      </p:grpSp>
      <p:sp>
        <p:nvSpPr>
          <p:cNvPr id="9" name="textruta 8">
            <a:extLst>
              <a:ext uri="{FF2B5EF4-FFF2-40B4-BE49-F238E27FC236}">
                <a16:creationId xmlns:a16="http://schemas.microsoft.com/office/drawing/2014/main" id="{2F586C85-D4C0-37CC-7A37-E30242318C0A}"/>
              </a:ext>
            </a:extLst>
          </p:cNvPr>
          <p:cNvSpPr txBox="1"/>
          <p:nvPr/>
        </p:nvSpPr>
        <p:spPr>
          <a:xfrm>
            <a:off x="949411" y="1654077"/>
            <a:ext cx="10293178" cy="523220"/>
          </a:xfrm>
          <a:prstGeom prst="rect">
            <a:avLst/>
          </a:prstGeom>
          <a:noFill/>
        </p:spPr>
        <p:txBody>
          <a:bodyPr wrap="square" lIns="91440" tIns="45720" rIns="91440" bIns="45720" rtlCol="0" anchor="t">
            <a:spAutoFit/>
          </a:bodyPr>
          <a:lstStyle/>
          <a:p>
            <a:r>
              <a:rPr lang="sv-SE" sz="2800" b="1" spc="300">
                <a:solidFill>
                  <a:schemeClr val="bg1"/>
                </a:solidFill>
                <a:latin typeface="Aptos" panose="020B0004020202020204" pitchFamily="34" charset="0"/>
              </a:rPr>
              <a:t>MOTSVARAR I PRAKTIKEN</a:t>
            </a:r>
          </a:p>
        </p:txBody>
      </p:sp>
      <p:grpSp>
        <p:nvGrpSpPr>
          <p:cNvPr id="6" name="Grupp 5">
            <a:extLst>
              <a:ext uri="{FF2B5EF4-FFF2-40B4-BE49-F238E27FC236}">
                <a16:creationId xmlns:a16="http://schemas.microsoft.com/office/drawing/2014/main" id="{F0D40B64-C1DB-67E1-8D6C-4C64B080F44F}"/>
              </a:ext>
            </a:extLst>
          </p:cNvPr>
          <p:cNvGrpSpPr/>
          <p:nvPr/>
        </p:nvGrpSpPr>
        <p:grpSpPr>
          <a:xfrm>
            <a:off x="654682" y="2649188"/>
            <a:ext cx="2376613" cy="2553517"/>
            <a:chOff x="654682" y="2649188"/>
            <a:chExt cx="2376613" cy="2553517"/>
          </a:xfrm>
        </p:grpSpPr>
        <p:sp>
          <p:nvSpPr>
            <p:cNvPr id="3" name="textruta 2">
              <a:extLst>
                <a:ext uri="{FF2B5EF4-FFF2-40B4-BE49-F238E27FC236}">
                  <a16:creationId xmlns:a16="http://schemas.microsoft.com/office/drawing/2014/main" id="{25A68D40-C347-CDD3-5A31-2F3AA837A98F}"/>
                </a:ext>
              </a:extLst>
            </p:cNvPr>
            <p:cNvSpPr txBox="1"/>
            <p:nvPr/>
          </p:nvSpPr>
          <p:spPr>
            <a:xfrm>
              <a:off x="654682" y="4417875"/>
              <a:ext cx="2376613"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sz="2000" b="1" i="0" u="none" strike="noStrike" kern="1200" cap="none" spc="300" normalizeH="0" baseline="0" noProof="0">
                  <a:ln>
                    <a:noFill/>
                  </a:ln>
                  <a:solidFill>
                    <a:schemeClr val="bg1"/>
                  </a:solidFill>
                  <a:effectLst/>
                  <a:uLnTx/>
                  <a:uFillTx/>
                  <a:latin typeface="Aptos" panose="020B0004020202020204" pitchFamily="34" charset="0"/>
                  <a:cs typeface="Arial" panose="020B0604020202020204" pitchFamily="34" charset="0"/>
                </a:rPr>
                <a:t>GASTURBINER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2–3 </a:t>
              </a:r>
              <a:r>
                <a:rPr kumimoji="0" lang="sv-SE" sz="2000" b="0" i="0" u="none" strike="noStrike" kern="1200" cap="none" spc="0" normalizeH="0" baseline="0" noProof="0" err="1">
                  <a:ln>
                    <a:noFill/>
                  </a:ln>
                  <a:solidFill>
                    <a:schemeClr val="bg1"/>
                  </a:solidFill>
                  <a:effectLst/>
                  <a:uLnTx/>
                  <a:uFillTx/>
                  <a:latin typeface="Aptos" panose="020B0004020202020204" pitchFamily="34" charset="0"/>
                  <a:cs typeface="Arial" panose="020B0604020202020204" pitchFamily="34" charset="0"/>
                </a:rPr>
                <a:t>st</a:t>
              </a:r>
              <a:endParaRPr kumimoji="0" lang="sv-SE" sz="2000" b="0"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endParaRPr>
            </a:p>
          </p:txBody>
        </p:sp>
        <p:grpSp>
          <p:nvGrpSpPr>
            <p:cNvPr id="15" name="Grupp 14">
              <a:extLst>
                <a:ext uri="{FF2B5EF4-FFF2-40B4-BE49-F238E27FC236}">
                  <a16:creationId xmlns:a16="http://schemas.microsoft.com/office/drawing/2014/main" id="{1ABECA9E-31A7-5E05-CDD1-C11363ABD2FF}"/>
                </a:ext>
              </a:extLst>
            </p:cNvPr>
            <p:cNvGrpSpPr/>
            <p:nvPr/>
          </p:nvGrpSpPr>
          <p:grpSpPr>
            <a:xfrm>
              <a:off x="1066800" y="2649188"/>
              <a:ext cx="1552378" cy="1562348"/>
              <a:chOff x="1066800" y="2702560"/>
              <a:chExt cx="1552378" cy="1562348"/>
            </a:xfrm>
          </p:grpSpPr>
          <p:sp>
            <p:nvSpPr>
              <p:cNvPr id="13" name="Rektangel 12">
                <a:extLst>
                  <a:ext uri="{FF2B5EF4-FFF2-40B4-BE49-F238E27FC236}">
                    <a16:creationId xmlns:a16="http://schemas.microsoft.com/office/drawing/2014/main" id="{58823195-2FC3-3840-E558-18C4B1EC80E5}"/>
                  </a:ext>
                </a:extLst>
              </p:cNvPr>
              <p:cNvSpPr/>
              <p:nvPr/>
            </p:nvSpPr>
            <p:spPr>
              <a:xfrm>
                <a:off x="1066800" y="2702560"/>
                <a:ext cx="1552378" cy="1562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descr="En bild som visar svart, mörker&#10;&#10;Automatiskt genererad beskrivning">
                <a:extLst>
                  <a:ext uri="{FF2B5EF4-FFF2-40B4-BE49-F238E27FC236}">
                    <a16:creationId xmlns:a16="http://schemas.microsoft.com/office/drawing/2014/main" id="{93D3A85E-5331-1AB7-66CB-290018B561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8583" y="2908899"/>
                <a:ext cx="1148812" cy="1149671"/>
              </a:xfrm>
              <a:prstGeom prst="rect">
                <a:avLst/>
              </a:prstGeom>
            </p:spPr>
          </p:pic>
        </p:grpSp>
      </p:grpSp>
      <p:sp>
        <p:nvSpPr>
          <p:cNvPr id="17" name="textruta 16">
            <a:extLst>
              <a:ext uri="{FF2B5EF4-FFF2-40B4-BE49-F238E27FC236}">
                <a16:creationId xmlns:a16="http://schemas.microsoft.com/office/drawing/2014/main" id="{2E753DF7-9F47-CF95-B4A3-2DCA3D24D15F}"/>
              </a:ext>
            </a:extLst>
          </p:cNvPr>
          <p:cNvSpPr txBox="1"/>
          <p:nvPr/>
        </p:nvSpPr>
        <p:spPr>
          <a:xfrm>
            <a:off x="828000" y="288000"/>
            <a:ext cx="10293178" cy="400110"/>
          </a:xfrm>
          <a:prstGeom prst="rect">
            <a:avLst/>
          </a:prstGeom>
          <a:noFill/>
        </p:spPr>
        <p:txBody>
          <a:bodyPr wrap="square" lIns="91440" tIns="45720" rIns="91440" bIns="45720" rtlCol="0" anchor="t">
            <a:spAutoFit/>
          </a:bodyPr>
          <a:lstStyle/>
          <a:p>
            <a:r>
              <a:rPr lang="sv-SE" sz="2000" b="1" spc="300">
                <a:solidFill>
                  <a:schemeClr val="bg1"/>
                </a:solidFill>
                <a:latin typeface="Aptos" panose="020B0004020202020204" pitchFamily="34" charset="0"/>
                <a:cs typeface="Arial"/>
              </a:rPr>
              <a:t>VAD BEHÖVER GÖRAS?</a:t>
            </a:r>
          </a:p>
        </p:txBody>
      </p:sp>
      <p:grpSp>
        <p:nvGrpSpPr>
          <p:cNvPr id="25" name="Grupp 24">
            <a:extLst>
              <a:ext uri="{FF2B5EF4-FFF2-40B4-BE49-F238E27FC236}">
                <a16:creationId xmlns:a16="http://schemas.microsoft.com/office/drawing/2014/main" id="{F19D3BDD-A74F-8072-A821-0F3B2DBD4CBD}"/>
              </a:ext>
            </a:extLst>
          </p:cNvPr>
          <p:cNvGrpSpPr/>
          <p:nvPr/>
        </p:nvGrpSpPr>
        <p:grpSpPr>
          <a:xfrm>
            <a:off x="6322488" y="2641590"/>
            <a:ext cx="2475432" cy="3176668"/>
            <a:chOff x="6322488" y="2641590"/>
            <a:chExt cx="2475432" cy="3176668"/>
          </a:xfrm>
        </p:grpSpPr>
        <p:sp>
          <p:nvSpPr>
            <p:cNvPr id="16" name="textruta 15">
              <a:extLst>
                <a:ext uri="{FF2B5EF4-FFF2-40B4-BE49-F238E27FC236}">
                  <a16:creationId xmlns:a16="http://schemas.microsoft.com/office/drawing/2014/main" id="{6CAB47A5-BF04-81A9-7756-949FCA552FA9}"/>
                </a:ext>
              </a:extLst>
            </p:cNvPr>
            <p:cNvSpPr txBox="1"/>
            <p:nvPr/>
          </p:nvSpPr>
          <p:spPr>
            <a:xfrm>
              <a:off x="6322488" y="4417875"/>
              <a:ext cx="2475432" cy="1400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sz="2000" b="1" i="0" u="none" strike="noStrike" kern="1200" cap="none" spc="300" normalizeH="0" baseline="0" noProof="0">
                  <a:ln>
                    <a:noFill/>
                  </a:ln>
                  <a:solidFill>
                    <a:schemeClr val="bg1"/>
                  </a:solidFill>
                  <a:effectLst/>
                  <a:uLnTx/>
                  <a:uFillTx/>
                  <a:latin typeface="Aptos" panose="020B0004020202020204" pitchFamily="34" charset="0"/>
                  <a:cs typeface="Arial" panose="020B0604020202020204" pitchFamily="34" charset="0"/>
                </a:rPr>
                <a:t>VINDKRAFT TILL HAVS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2–3 </a:t>
              </a:r>
              <a:r>
                <a:rPr kumimoji="0" lang="sv-SE" sz="2000" b="0" i="0" u="none" strike="noStrike" kern="1200" cap="none" spc="0" normalizeH="0" baseline="0" noProof="0" err="1">
                  <a:ln>
                    <a:noFill/>
                  </a:ln>
                  <a:solidFill>
                    <a:schemeClr val="bg1"/>
                  </a:solidFill>
                  <a:effectLst/>
                  <a:uLnTx/>
                  <a:uFillTx/>
                  <a:latin typeface="Aptos" panose="020B0004020202020204" pitchFamily="34" charset="0"/>
                  <a:cs typeface="Arial" panose="020B0604020202020204" pitchFamily="34" charset="0"/>
                </a:rPr>
                <a:t>st</a:t>
              </a:r>
              <a:r>
                <a:rPr kumimoji="0" lang="sv-SE" sz="2000" b="0" i="0" u="none" strike="noStrike" kern="1200" cap="none" spc="0" normalizeH="0" baseline="0" noProof="0">
                  <a:ln>
                    <a:noFill/>
                  </a:ln>
                  <a:solidFill>
                    <a:schemeClr val="bg1"/>
                  </a:solidFill>
                  <a:effectLst/>
                  <a:uLnTx/>
                  <a:uFillTx/>
                  <a:latin typeface="Aptos" panose="020B0004020202020204" pitchFamily="34" charset="0"/>
                  <a:cs typeface="Arial" panose="020B0604020202020204" pitchFamily="34" charset="0"/>
                </a:rPr>
                <a:t> storskaliga parker</a:t>
              </a:r>
            </a:p>
          </p:txBody>
        </p:sp>
        <p:grpSp>
          <p:nvGrpSpPr>
            <p:cNvPr id="22" name="Grupp 21">
              <a:extLst>
                <a:ext uri="{FF2B5EF4-FFF2-40B4-BE49-F238E27FC236}">
                  <a16:creationId xmlns:a16="http://schemas.microsoft.com/office/drawing/2014/main" id="{E7045635-E301-7D1F-10F4-EF4CB26EB140}"/>
                </a:ext>
              </a:extLst>
            </p:cNvPr>
            <p:cNvGrpSpPr/>
            <p:nvPr/>
          </p:nvGrpSpPr>
          <p:grpSpPr>
            <a:xfrm>
              <a:off x="6803340" y="2641590"/>
              <a:ext cx="1552378" cy="1562348"/>
              <a:chOff x="6803340" y="877777"/>
              <a:chExt cx="1552378" cy="1562348"/>
            </a:xfrm>
          </p:grpSpPr>
          <p:sp>
            <p:nvSpPr>
              <p:cNvPr id="23" name="Rektangel 22">
                <a:extLst>
                  <a:ext uri="{FF2B5EF4-FFF2-40B4-BE49-F238E27FC236}">
                    <a16:creationId xmlns:a16="http://schemas.microsoft.com/office/drawing/2014/main" id="{65D1F8B7-7CFF-AA23-59F4-720873C340FB}"/>
                  </a:ext>
                </a:extLst>
              </p:cNvPr>
              <p:cNvSpPr/>
              <p:nvPr/>
            </p:nvSpPr>
            <p:spPr>
              <a:xfrm>
                <a:off x="6803340" y="877777"/>
                <a:ext cx="1552378" cy="1562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descr="En bild som visar symbol, Grafik, skärmbild, Teckensnitt&#10;&#10;AI-genererat innehåll kan vara felaktigt.">
                <a:extLst>
                  <a:ext uri="{FF2B5EF4-FFF2-40B4-BE49-F238E27FC236}">
                    <a16:creationId xmlns:a16="http://schemas.microsoft.com/office/drawing/2014/main" id="{ACA02094-54AE-E4EE-0953-27C00EC46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6940" y="1178728"/>
                <a:ext cx="826527" cy="963170"/>
              </a:xfrm>
              <a:prstGeom prst="rect">
                <a:avLst/>
              </a:prstGeom>
            </p:spPr>
          </p:pic>
        </p:grpSp>
      </p:grpSp>
    </p:spTree>
    <p:extLst>
      <p:ext uri="{BB962C8B-B14F-4D97-AF65-F5344CB8AC3E}">
        <p14:creationId xmlns:p14="http://schemas.microsoft.com/office/powerpoint/2010/main" val="2211762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36B54FC-1179-660E-AF62-15228E78F125}"/>
              </a:ext>
            </a:extLst>
          </p:cNvPr>
          <p:cNvPicPr>
            <a:picLocks noChangeAspect="1"/>
          </p:cNvPicPr>
          <p:nvPr/>
        </p:nvPicPr>
        <p:blipFill>
          <a:blip r:embed="rId3">
            <a:extLst>
              <a:ext uri="{28A0092B-C50C-407E-A947-70E740481C1C}">
                <a14:useLocalDpi xmlns:a14="http://schemas.microsoft.com/office/drawing/2010/main" val="0"/>
              </a:ext>
            </a:extLst>
          </a:blip>
          <a:srcRect t="5778"/>
          <a:stretch/>
        </p:blipFill>
        <p:spPr>
          <a:xfrm>
            <a:off x="0" y="0"/>
            <a:ext cx="12191999" cy="6461760"/>
          </a:xfrm>
          <a:prstGeom prst="rect">
            <a:avLst/>
          </a:prstGeom>
        </p:spPr>
      </p:pic>
      <p:pic>
        <p:nvPicPr>
          <p:cNvPr id="5" name="Bild 4">
            <a:extLst>
              <a:ext uri="{FF2B5EF4-FFF2-40B4-BE49-F238E27FC236}">
                <a16:creationId xmlns:a16="http://schemas.microsoft.com/office/drawing/2014/main" id="{9CA2DCAC-A700-17E0-DE90-7191165B85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2192000" cy="812800"/>
          </a:xfrm>
          <a:prstGeom prst="rect">
            <a:avLst/>
          </a:prstGeom>
        </p:spPr>
      </p:pic>
      <p:pic>
        <p:nvPicPr>
          <p:cNvPr id="8" name="Bild 7">
            <a:extLst>
              <a:ext uri="{FF2B5EF4-FFF2-40B4-BE49-F238E27FC236}">
                <a16:creationId xmlns:a16="http://schemas.microsoft.com/office/drawing/2014/main" id="{F2E36652-7CDD-C15E-3CF4-66E2A59F6A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flipV="1">
            <a:off x="-1" y="6055360"/>
            <a:ext cx="12192000" cy="812800"/>
          </a:xfrm>
          <a:prstGeom prst="rect">
            <a:avLst/>
          </a:prstGeom>
        </p:spPr>
      </p:pic>
      <p:sp>
        <p:nvSpPr>
          <p:cNvPr id="2" name="textruta 1">
            <a:extLst>
              <a:ext uri="{FF2B5EF4-FFF2-40B4-BE49-F238E27FC236}">
                <a16:creationId xmlns:a16="http://schemas.microsoft.com/office/drawing/2014/main" id="{70F318D9-6AD8-EA39-472C-CE69B54A6F01}"/>
              </a:ext>
            </a:extLst>
          </p:cNvPr>
          <p:cNvSpPr txBox="1"/>
          <p:nvPr/>
        </p:nvSpPr>
        <p:spPr>
          <a:xfrm>
            <a:off x="839788" y="2303713"/>
            <a:ext cx="10512425" cy="1613768"/>
          </a:xfrm>
          <a:prstGeom prst="rect">
            <a:avLst/>
          </a:prstGeom>
          <a:noFill/>
          <a:effectLst/>
        </p:spPr>
        <p:txBody>
          <a:bodyPr wrap="square" lIns="91440" tIns="45720" rIns="91440" bIns="45720" rtlCol="0" anchor="t">
            <a:noAutofit/>
          </a:bodyPr>
          <a:lstStyle/>
          <a:p>
            <a:pPr algn="ctr"/>
            <a:r>
              <a:rPr lang="sv-SE" sz="4800" b="1" spc="300">
                <a:latin typeface="Aptos" panose="020B0004020202020204" pitchFamily="34" charset="0"/>
                <a:cs typeface="Arial"/>
              </a:rPr>
              <a:t>UTMANINGAR </a:t>
            </a:r>
            <a:r>
              <a:rPr lang="sv-SE" sz="2400" b="1" spc="300">
                <a:latin typeface="Aptos" panose="020B0004020202020204" pitchFamily="34" charset="0"/>
                <a:cs typeface="Arial"/>
              </a:rPr>
              <a:t>OCH</a:t>
            </a:r>
            <a:r>
              <a:rPr lang="sv-SE" sz="4800" b="1" spc="300">
                <a:latin typeface="Aptos" panose="020B0004020202020204" pitchFamily="34" charset="0"/>
                <a:cs typeface="Arial"/>
              </a:rPr>
              <a:t> </a:t>
            </a:r>
            <a:br>
              <a:rPr lang="sv-SE" sz="4800" b="1" spc="300">
                <a:latin typeface="Aptos" panose="020B0004020202020204" pitchFamily="34" charset="0"/>
                <a:cs typeface="Arial"/>
              </a:rPr>
            </a:br>
            <a:r>
              <a:rPr lang="sv-SE" sz="4800" b="1" spc="300">
                <a:latin typeface="Aptos" panose="020B0004020202020204" pitchFamily="34" charset="0"/>
                <a:cs typeface="Arial"/>
              </a:rPr>
              <a:t>MÖJLIGHETER</a:t>
            </a:r>
          </a:p>
        </p:txBody>
      </p:sp>
    </p:spTree>
    <p:extLst>
      <p:ext uri="{BB962C8B-B14F-4D97-AF65-F5344CB8AC3E}">
        <p14:creationId xmlns:p14="http://schemas.microsoft.com/office/powerpoint/2010/main" val="408523287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03D56"/>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C9EC8E63-CA26-816F-D89C-0B35C8ACE3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80" y="-5015"/>
            <a:ext cx="12240000" cy="1192125"/>
          </a:xfrm>
          <a:prstGeom prst="rect">
            <a:avLst/>
          </a:prstGeom>
        </p:spPr>
      </p:pic>
      <p:sp>
        <p:nvSpPr>
          <p:cNvPr id="7" name="textruta 6">
            <a:extLst>
              <a:ext uri="{FF2B5EF4-FFF2-40B4-BE49-F238E27FC236}">
                <a16:creationId xmlns:a16="http://schemas.microsoft.com/office/drawing/2014/main" id="{C0002CD4-5190-8679-83AA-775A9E935FEA}"/>
              </a:ext>
            </a:extLst>
          </p:cNvPr>
          <p:cNvSpPr txBox="1"/>
          <p:nvPr/>
        </p:nvSpPr>
        <p:spPr>
          <a:xfrm>
            <a:off x="839786" y="1307504"/>
            <a:ext cx="10293178" cy="523220"/>
          </a:xfrm>
          <a:prstGeom prst="rect">
            <a:avLst/>
          </a:prstGeom>
          <a:noFill/>
        </p:spPr>
        <p:txBody>
          <a:bodyPr wrap="square" lIns="91440" tIns="45720" rIns="91440" bIns="45720" rtlCol="0" anchor="t">
            <a:spAutoFit/>
          </a:bodyPr>
          <a:lstStyle/>
          <a:p>
            <a:r>
              <a:rPr lang="sv-SE" sz="2800" b="1" spc="300">
                <a:solidFill>
                  <a:schemeClr val="bg1"/>
                </a:solidFill>
                <a:latin typeface="Aptos" panose="020B0004020202020204" pitchFamily="34" charset="0"/>
              </a:rPr>
              <a:t>GRUNDUTMANINGAR</a:t>
            </a:r>
            <a:endParaRPr lang="sv-SE" sz="2800" b="1" spc="300">
              <a:solidFill>
                <a:schemeClr val="bg1"/>
              </a:solidFill>
              <a:latin typeface="Aptos" panose="020B0004020202020204" pitchFamily="34" charset="0"/>
              <a:cs typeface="Arial"/>
            </a:endParaRPr>
          </a:p>
        </p:txBody>
      </p:sp>
      <p:sp>
        <p:nvSpPr>
          <p:cNvPr id="5" name="textruta 4">
            <a:extLst>
              <a:ext uri="{FF2B5EF4-FFF2-40B4-BE49-F238E27FC236}">
                <a16:creationId xmlns:a16="http://schemas.microsoft.com/office/drawing/2014/main" id="{AF1EC243-B592-9143-A87D-9595E29FB13D}"/>
              </a:ext>
            </a:extLst>
          </p:cNvPr>
          <p:cNvSpPr txBox="1"/>
          <p:nvPr/>
        </p:nvSpPr>
        <p:spPr>
          <a:xfrm>
            <a:off x="828000" y="288000"/>
            <a:ext cx="10293178" cy="400110"/>
          </a:xfrm>
          <a:prstGeom prst="rect">
            <a:avLst/>
          </a:prstGeom>
          <a:noFill/>
        </p:spPr>
        <p:txBody>
          <a:bodyPr wrap="square" lIns="91440" tIns="45720" rIns="91440" bIns="45720" rtlCol="0" anchor="t">
            <a:spAutoFit/>
          </a:bodyPr>
          <a:lstStyle/>
          <a:p>
            <a:r>
              <a:rPr lang="sv-SE" sz="2000" b="1" spc="300">
                <a:solidFill>
                  <a:schemeClr val="bg1"/>
                </a:solidFill>
                <a:latin typeface="Aptos" panose="020B0004020202020204" pitchFamily="34" charset="0"/>
                <a:cs typeface="Arial"/>
              </a:rPr>
              <a:t>UTMANINGAR OCH MÖJLIGHETER</a:t>
            </a:r>
          </a:p>
        </p:txBody>
      </p:sp>
      <p:sp>
        <p:nvSpPr>
          <p:cNvPr id="8" name="textruta 7">
            <a:extLst>
              <a:ext uri="{FF2B5EF4-FFF2-40B4-BE49-F238E27FC236}">
                <a16:creationId xmlns:a16="http://schemas.microsoft.com/office/drawing/2014/main" id="{FD355A3E-7E30-6F9B-01E1-02F68C4A3AAE}"/>
              </a:ext>
            </a:extLst>
          </p:cNvPr>
          <p:cNvSpPr txBox="1"/>
          <p:nvPr/>
        </p:nvSpPr>
        <p:spPr>
          <a:xfrm>
            <a:off x="828000" y="2338806"/>
            <a:ext cx="5183917" cy="1384995"/>
          </a:xfrm>
          <a:prstGeom prst="rect">
            <a:avLst/>
          </a:prstGeom>
          <a:noFill/>
        </p:spPr>
        <p:txBody>
          <a:bodyPr wrap="square">
            <a:spAutoFit/>
          </a:bodyPr>
          <a:lstStyle/>
          <a:p>
            <a:pPr>
              <a:spcAft>
                <a:spcPts val="600"/>
              </a:spcAft>
            </a:pPr>
            <a:r>
              <a:rPr lang="sv-SE" sz="2000" b="1" spc="300">
                <a:solidFill>
                  <a:schemeClr val="bg1"/>
                </a:solidFill>
                <a:latin typeface="Aptos" panose="020B0004020202020204" pitchFamily="34" charset="0"/>
                <a:cs typeface="Arial" panose="020B0604020202020204" pitchFamily="34" charset="0"/>
              </a:rPr>
              <a:t>MÅLKONFLIKTER</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Ökad elproduktion och eldistribution kräver mark</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Hur ska vi prioritera mellan olika intressen?</a:t>
            </a:r>
          </a:p>
        </p:txBody>
      </p:sp>
      <p:sp>
        <p:nvSpPr>
          <p:cNvPr id="10" name="textruta 9">
            <a:extLst>
              <a:ext uri="{FF2B5EF4-FFF2-40B4-BE49-F238E27FC236}">
                <a16:creationId xmlns:a16="http://schemas.microsoft.com/office/drawing/2014/main" id="{B5F04887-7262-95AE-1579-352861860655}"/>
              </a:ext>
            </a:extLst>
          </p:cNvPr>
          <p:cNvSpPr txBox="1"/>
          <p:nvPr/>
        </p:nvSpPr>
        <p:spPr>
          <a:xfrm>
            <a:off x="6545627" y="4088556"/>
            <a:ext cx="4818373" cy="2800767"/>
          </a:xfrm>
          <a:prstGeom prst="rect">
            <a:avLst/>
          </a:prstGeom>
          <a:noFill/>
        </p:spPr>
        <p:txBody>
          <a:bodyPr wrap="square">
            <a:spAutoFit/>
          </a:bodyPr>
          <a:lstStyle/>
          <a:p>
            <a:pPr>
              <a:spcAft>
                <a:spcPts val="600"/>
              </a:spcAft>
            </a:pPr>
            <a:r>
              <a:rPr lang="sv-SE" sz="2000" b="1" spc="300">
                <a:solidFill>
                  <a:schemeClr val="bg1"/>
                </a:solidFill>
                <a:latin typeface="Aptos" panose="020B0004020202020204" pitchFamily="34" charset="0"/>
                <a:cs typeface="Arial" panose="020B0604020202020204" pitchFamily="34" charset="0"/>
              </a:rPr>
              <a:t>OTYDLIGA SPELREGLER</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Ingen tydlig riktning</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Brist på kontinuitet i energipolitiken</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Stora investeringar kräver långsiktiga spelregler</a:t>
            </a:r>
          </a:p>
          <a:p>
            <a:pPr>
              <a:spcAft>
                <a:spcPts val="600"/>
              </a:spcAft>
              <a:buSzPct val="150000"/>
            </a:pPr>
            <a:endParaRPr lang="sv-SE">
              <a:solidFill>
                <a:schemeClr val="bg1"/>
              </a:solidFill>
              <a:latin typeface="Aptos" panose="020B0004020202020204" pitchFamily="34" charset="0"/>
              <a:cs typeface="Arial" panose="020B0604020202020204" pitchFamily="34" charset="0"/>
            </a:endParaRPr>
          </a:p>
          <a:p>
            <a:pPr marL="285750" indent="-285750">
              <a:spcAft>
                <a:spcPts val="600"/>
              </a:spcAft>
              <a:buSzPct val="150000"/>
              <a:buBlip>
                <a:blip r:embed="rId5">
                  <a:extLst>
                    <a:ext uri="{96DAC541-7B7A-43D3-8B79-37D633B846F1}">
                      <asvg:svgBlip xmlns:asvg="http://schemas.microsoft.com/office/drawing/2016/SVG/main" r:embed="rId6"/>
                    </a:ext>
                  </a:extLst>
                </a:blip>
              </a:buBlip>
            </a:pPr>
            <a:endParaRPr lang="sv-SE">
              <a:solidFill>
                <a:schemeClr val="bg1"/>
              </a:solidFill>
              <a:latin typeface="Aptos" panose="020B0004020202020204" pitchFamily="34" charset="0"/>
              <a:cs typeface="Arial" panose="020B0604020202020204" pitchFamily="34" charset="0"/>
            </a:endParaRPr>
          </a:p>
          <a:p>
            <a:pPr marL="285750" indent="-285750">
              <a:spcAft>
                <a:spcPts val="600"/>
              </a:spcAft>
              <a:buSzPct val="150000"/>
              <a:buBlip>
                <a:blip r:embed="rId5">
                  <a:extLst>
                    <a:ext uri="{96DAC541-7B7A-43D3-8B79-37D633B846F1}">
                      <asvg:svgBlip xmlns:asvg="http://schemas.microsoft.com/office/drawing/2016/SVG/main" r:embed="rId6"/>
                    </a:ext>
                  </a:extLst>
                </a:blip>
              </a:buBlip>
            </a:pPr>
            <a:endParaRPr lang="sv-SE">
              <a:solidFill>
                <a:schemeClr val="bg1"/>
              </a:solidFill>
              <a:latin typeface="Aptos" panose="020B0004020202020204" pitchFamily="34" charset="0"/>
              <a:cs typeface="Arial" panose="020B0604020202020204" pitchFamily="34" charset="0"/>
            </a:endParaRPr>
          </a:p>
        </p:txBody>
      </p:sp>
      <p:sp>
        <p:nvSpPr>
          <p:cNvPr id="11" name="textruta 10">
            <a:extLst>
              <a:ext uri="{FF2B5EF4-FFF2-40B4-BE49-F238E27FC236}">
                <a16:creationId xmlns:a16="http://schemas.microsoft.com/office/drawing/2014/main" id="{37250C0D-93E0-7501-1A46-CAE4564D3582}"/>
              </a:ext>
            </a:extLst>
          </p:cNvPr>
          <p:cNvSpPr txBox="1"/>
          <p:nvPr/>
        </p:nvSpPr>
        <p:spPr>
          <a:xfrm>
            <a:off x="6545628" y="2338806"/>
            <a:ext cx="4904543" cy="2015936"/>
          </a:xfrm>
          <a:prstGeom prst="rect">
            <a:avLst/>
          </a:prstGeom>
          <a:noFill/>
        </p:spPr>
        <p:txBody>
          <a:bodyPr wrap="square">
            <a:spAutoFit/>
          </a:bodyPr>
          <a:lstStyle/>
          <a:p>
            <a:pPr>
              <a:spcAft>
                <a:spcPts val="600"/>
              </a:spcAft>
            </a:pPr>
            <a:r>
              <a:rPr lang="sv-SE" sz="2000" b="1" spc="300">
                <a:solidFill>
                  <a:schemeClr val="bg1"/>
                </a:solidFill>
                <a:latin typeface="Aptos" panose="020B0004020202020204" pitchFamily="34" charset="0"/>
                <a:cs typeface="Arial" panose="020B0604020202020204" pitchFamily="34" charset="0"/>
              </a:rPr>
              <a:t>TIDSPERSPEKTIV</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Utbyggnad av elsystemet innebär ofta komplexa och tidskrävande processer</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Överklagade beslut bidrar till långa tillståndsprocesser</a:t>
            </a:r>
          </a:p>
          <a:p>
            <a:pPr>
              <a:spcAft>
                <a:spcPts val="600"/>
              </a:spcAft>
              <a:buSzPct val="150000"/>
            </a:pPr>
            <a:endParaRPr lang="sv-SE">
              <a:solidFill>
                <a:schemeClr val="bg1"/>
              </a:solidFill>
              <a:latin typeface="Aptos" panose="020B0004020202020204" pitchFamily="34" charset="0"/>
              <a:cs typeface="Arial" panose="020B0604020202020204" pitchFamily="34" charset="0"/>
            </a:endParaRPr>
          </a:p>
        </p:txBody>
      </p:sp>
      <p:sp>
        <p:nvSpPr>
          <p:cNvPr id="12" name="textruta 11">
            <a:extLst>
              <a:ext uri="{FF2B5EF4-FFF2-40B4-BE49-F238E27FC236}">
                <a16:creationId xmlns:a16="http://schemas.microsoft.com/office/drawing/2014/main" id="{C4004E03-70BA-DF44-242E-3D7CAE1F518D}"/>
              </a:ext>
            </a:extLst>
          </p:cNvPr>
          <p:cNvSpPr txBox="1"/>
          <p:nvPr/>
        </p:nvSpPr>
        <p:spPr>
          <a:xfrm>
            <a:off x="828000" y="4088557"/>
            <a:ext cx="6122276" cy="1769715"/>
          </a:xfrm>
          <a:prstGeom prst="rect">
            <a:avLst/>
          </a:prstGeom>
          <a:noFill/>
        </p:spPr>
        <p:txBody>
          <a:bodyPr wrap="square">
            <a:spAutoFit/>
          </a:bodyPr>
          <a:lstStyle/>
          <a:p>
            <a:pPr>
              <a:spcAft>
                <a:spcPts val="600"/>
              </a:spcAft>
            </a:pPr>
            <a:r>
              <a:rPr lang="sv-SE" sz="2000" b="1" spc="300">
                <a:solidFill>
                  <a:schemeClr val="bg1"/>
                </a:solidFill>
                <a:latin typeface="Aptos" panose="020B0004020202020204" pitchFamily="34" charset="0"/>
                <a:cs typeface="Arial" panose="020B0604020202020204" pitchFamily="34" charset="0"/>
              </a:rPr>
              <a:t>MOMENT 22 FÖR UTBYGGNAD AV ELSYSTEMET</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Investeringar styrs av en kortsiktig marknad</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Proaktiv nätutbyggnad saknas</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Efterfrågestyrt</a:t>
            </a:r>
          </a:p>
        </p:txBody>
      </p:sp>
    </p:spTree>
    <p:extLst>
      <p:ext uri="{BB962C8B-B14F-4D97-AF65-F5344CB8AC3E}">
        <p14:creationId xmlns:p14="http://schemas.microsoft.com/office/powerpoint/2010/main" val="3573815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557B"/>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A7332312-C7C8-A4CC-5D69-6CB69029B4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 y="0"/>
            <a:ext cx="12240000" cy="1192125"/>
          </a:xfrm>
          <a:prstGeom prst="rect">
            <a:avLst/>
          </a:prstGeom>
        </p:spPr>
      </p:pic>
      <p:sp>
        <p:nvSpPr>
          <p:cNvPr id="3" name="Content Placeholder 2">
            <a:extLst>
              <a:ext uri="{FF2B5EF4-FFF2-40B4-BE49-F238E27FC236}">
                <a16:creationId xmlns:a16="http://schemas.microsoft.com/office/drawing/2014/main" id="{17C29C00-6104-9B4E-BE32-7256B2E632AB}"/>
              </a:ext>
            </a:extLst>
          </p:cNvPr>
          <p:cNvSpPr>
            <a:spLocks noGrp="1"/>
          </p:cNvSpPr>
          <p:nvPr>
            <p:ph idx="1"/>
          </p:nvPr>
        </p:nvSpPr>
        <p:spPr>
          <a:xfrm>
            <a:off x="838200" y="1825625"/>
            <a:ext cx="9296400" cy="3452053"/>
          </a:xfrm>
        </p:spPr>
        <p:txBody>
          <a:bodyPr vert="horz" lIns="91440" tIns="45720" rIns="91440" bIns="45720" rtlCol="0" anchor="t">
            <a:noAutofit/>
          </a:bodyPr>
          <a:lstStyle/>
          <a:p>
            <a:pPr marL="431800" indent="-431800">
              <a:spcBef>
                <a:spcPts val="1800"/>
              </a:spcBef>
            </a:pPr>
            <a:r>
              <a:rPr lang="sv-SE">
                <a:solidFill>
                  <a:schemeClr val="bg1"/>
                </a:solidFill>
                <a:ea typeface="Calibri"/>
                <a:cs typeface="Calibri"/>
              </a:rPr>
              <a:t>Utsläppen av växthusgaser måste minska drastiskt</a:t>
            </a:r>
            <a:endParaRPr lang="en-US"/>
          </a:p>
          <a:p>
            <a:pPr marL="431800" indent="-431800">
              <a:spcBef>
                <a:spcPts val="1800"/>
              </a:spcBef>
            </a:pPr>
            <a:r>
              <a:rPr lang="sv-SE">
                <a:solidFill>
                  <a:schemeClr val="bg1"/>
                </a:solidFill>
                <a:ea typeface="Calibri"/>
                <a:cs typeface="Calibri"/>
              </a:rPr>
              <a:t>Utsläppen kommer mest från fossil energi</a:t>
            </a:r>
          </a:p>
          <a:p>
            <a:pPr marL="431800" indent="-431800">
              <a:spcBef>
                <a:spcPts val="1800"/>
              </a:spcBef>
            </a:pPr>
            <a:r>
              <a:rPr lang="sv-SE">
                <a:solidFill>
                  <a:schemeClr val="bg1"/>
                </a:solidFill>
                <a:ea typeface="Calibri"/>
                <a:cs typeface="Calibri"/>
              </a:rPr>
              <a:t>Politiska mål och lagstiftning för att fasa ut fossil energi</a:t>
            </a:r>
          </a:p>
          <a:p>
            <a:pPr marL="431800" indent="-431800">
              <a:spcBef>
                <a:spcPts val="1800"/>
              </a:spcBef>
            </a:pPr>
            <a:r>
              <a:rPr lang="sv-SE">
                <a:latin typeface="Aptos"/>
                <a:ea typeface="Calibri"/>
                <a:cs typeface="Calibri"/>
              </a:rPr>
              <a:t>Sektorer som använder fossil energi behöver ställa om till fossilfritt - konkurrensfördel att vara först</a:t>
            </a:r>
          </a:p>
          <a:p>
            <a:pPr marL="431800" indent="-431800">
              <a:spcBef>
                <a:spcPts val="1800"/>
              </a:spcBef>
            </a:pPr>
            <a:r>
              <a:rPr lang="sv-SE">
                <a:solidFill>
                  <a:schemeClr val="bg1"/>
                </a:solidFill>
                <a:ea typeface="Calibri"/>
                <a:cs typeface="Calibri"/>
              </a:rPr>
              <a:t>Mervärde: minskat beroende av import</a:t>
            </a:r>
          </a:p>
        </p:txBody>
      </p:sp>
      <p:sp>
        <p:nvSpPr>
          <p:cNvPr id="2" name="Title 1">
            <a:extLst>
              <a:ext uri="{FF2B5EF4-FFF2-40B4-BE49-F238E27FC236}">
                <a16:creationId xmlns:a16="http://schemas.microsoft.com/office/drawing/2014/main" id="{8506D010-8B96-CB0E-0AD2-3815DDD5F1D1}"/>
              </a:ext>
            </a:extLst>
          </p:cNvPr>
          <p:cNvSpPr>
            <a:spLocks noGrp="1"/>
          </p:cNvSpPr>
          <p:nvPr>
            <p:ph type="title"/>
          </p:nvPr>
        </p:nvSpPr>
        <p:spPr>
          <a:xfrm>
            <a:off x="828000" y="288000"/>
            <a:ext cx="5654040" cy="437515"/>
          </a:xfrm>
        </p:spPr>
        <p:txBody>
          <a:bodyPr anchor="t" anchorCtr="0">
            <a:noAutofit/>
          </a:bodyPr>
          <a:lstStyle/>
          <a:p>
            <a:r>
              <a:rPr lang="en-US" sz="2800" spc="300">
                <a:solidFill>
                  <a:schemeClr val="bg1"/>
                </a:solidFill>
                <a:ea typeface="Calibri Light"/>
                <a:cs typeface="Calibri Light"/>
              </a:rPr>
              <a:t>VARFÖR STÄLLER VI OM?</a:t>
            </a:r>
            <a:endParaRPr lang="en-US" sz="2800" spc="300">
              <a:solidFill>
                <a:schemeClr val="bg1"/>
              </a:solidFill>
            </a:endParaRPr>
          </a:p>
        </p:txBody>
      </p:sp>
    </p:spTree>
    <p:extLst>
      <p:ext uri="{BB962C8B-B14F-4D97-AF65-F5344CB8AC3E}">
        <p14:creationId xmlns:p14="http://schemas.microsoft.com/office/powerpoint/2010/main" val="1991533942"/>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3FA9F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3FA9F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3FA9F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3FA9F5"/>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3FA9F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03D56"/>
        </a:solidFill>
        <a:effectLst/>
      </p:bgPr>
    </p:bg>
    <p:spTree>
      <p:nvGrpSpPr>
        <p:cNvPr id="1" name="">
          <a:extLst>
            <a:ext uri="{FF2B5EF4-FFF2-40B4-BE49-F238E27FC236}">
              <a16:creationId xmlns:a16="http://schemas.microsoft.com/office/drawing/2014/main" id="{86DF8856-F2AE-95C7-CE68-2B1007333EF6}"/>
            </a:ext>
          </a:extLst>
        </p:cNvPr>
        <p:cNvGrpSpPr/>
        <p:nvPr/>
      </p:nvGrpSpPr>
      <p:grpSpPr>
        <a:xfrm>
          <a:off x="0" y="0"/>
          <a:ext cx="0" cy="0"/>
          <a:chOff x="0" y="0"/>
          <a:chExt cx="0" cy="0"/>
        </a:xfrm>
      </p:grpSpPr>
      <p:pic>
        <p:nvPicPr>
          <p:cNvPr id="3" name="Bild 2">
            <a:extLst>
              <a:ext uri="{FF2B5EF4-FFF2-40B4-BE49-F238E27FC236}">
                <a16:creationId xmlns:a16="http://schemas.microsoft.com/office/drawing/2014/main" id="{E14A8BF9-02FA-5889-2A6A-B1CBF9DF0B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80" y="-5015"/>
            <a:ext cx="12240000" cy="1192125"/>
          </a:xfrm>
          <a:prstGeom prst="rect">
            <a:avLst/>
          </a:prstGeom>
        </p:spPr>
      </p:pic>
      <p:sp>
        <p:nvSpPr>
          <p:cNvPr id="7" name="textruta 6">
            <a:extLst>
              <a:ext uri="{FF2B5EF4-FFF2-40B4-BE49-F238E27FC236}">
                <a16:creationId xmlns:a16="http://schemas.microsoft.com/office/drawing/2014/main" id="{23195F05-61C5-CCCD-75BE-9244157496E5}"/>
              </a:ext>
            </a:extLst>
          </p:cNvPr>
          <p:cNvSpPr txBox="1"/>
          <p:nvPr/>
        </p:nvSpPr>
        <p:spPr>
          <a:xfrm>
            <a:off x="839788" y="1231945"/>
            <a:ext cx="10293178" cy="523220"/>
          </a:xfrm>
          <a:prstGeom prst="rect">
            <a:avLst/>
          </a:prstGeom>
          <a:noFill/>
        </p:spPr>
        <p:txBody>
          <a:bodyPr wrap="square" lIns="91440" tIns="45720" rIns="91440" bIns="45720" rtlCol="0" anchor="t">
            <a:spAutoFit/>
          </a:bodyPr>
          <a:lstStyle/>
          <a:p>
            <a:r>
              <a:rPr lang="sv-SE" sz="2800" b="1" spc="300">
                <a:solidFill>
                  <a:schemeClr val="bg1"/>
                </a:solidFill>
                <a:latin typeface="Aptos" panose="020B0004020202020204" pitchFamily="34" charset="0"/>
                <a:cs typeface="Arial"/>
              </a:rPr>
              <a:t>VIKTIGT ATT JOBBA VIDARE MED</a:t>
            </a:r>
          </a:p>
        </p:txBody>
      </p:sp>
      <p:sp>
        <p:nvSpPr>
          <p:cNvPr id="5" name="textruta 4">
            <a:extLst>
              <a:ext uri="{FF2B5EF4-FFF2-40B4-BE49-F238E27FC236}">
                <a16:creationId xmlns:a16="http://schemas.microsoft.com/office/drawing/2014/main" id="{E203368D-4C40-F2D2-2812-15B81A365B56}"/>
              </a:ext>
            </a:extLst>
          </p:cNvPr>
          <p:cNvSpPr txBox="1"/>
          <p:nvPr/>
        </p:nvSpPr>
        <p:spPr>
          <a:xfrm>
            <a:off x="839788" y="2076262"/>
            <a:ext cx="6122276" cy="1461939"/>
          </a:xfrm>
          <a:prstGeom prst="rect">
            <a:avLst/>
          </a:prstGeom>
          <a:noFill/>
        </p:spPr>
        <p:txBody>
          <a:bodyPr wrap="square">
            <a:spAutoFit/>
          </a:bodyPr>
          <a:lstStyle/>
          <a:p>
            <a:pPr>
              <a:spcAft>
                <a:spcPts val="600"/>
              </a:spcAft>
            </a:pPr>
            <a:r>
              <a:rPr lang="sv-SE" sz="2000" b="1" spc="300">
                <a:solidFill>
                  <a:schemeClr val="bg1"/>
                </a:solidFill>
                <a:latin typeface="Aptos" panose="020B0004020202020204" pitchFamily="34" charset="0"/>
                <a:cs typeface="Arial" panose="020B0604020202020204" pitchFamily="34" charset="0"/>
              </a:rPr>
              <a:t>SAMVERKAN</a:t>
            </a:r>
            <a:endParaRPr lang="sv-SE" sz="2400" b="1" spc="300">
              <a:solidFill>
                <a:schemeClr val="bg1"/>
              </a:solidFill>
              <a:latin typeface="Aptos" panose="020B0004020202020204" pitchFamily="34" charset="0"/>
              <a:cs typeface="Arial" panose="020B0604020202020204" pitchFamily="34" charset="0"/>
            </a:endParaRP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Öppen och transparent dialog</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Olika perspektiv för problemlösning</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Lösa ut målkonflikter</a:t>
            </a:r>
          </a:p>
        </p:txBody>
      </p:sp>
      <p:sp>
        <p:nvSpPr>
          <p:cNvPr id="8" name="textruta 7">
            <a:extLst>
              <a:ext uri="{FF2B5EF4-FFF2-40B4-BE49-F238E27FC236}">
                <a16:creationId xmlns:a16="http://schemas.microsoft.com/office/drawing/2014/main" id="{F7881AE5-EC39-C932-334D-564567315206}"/>
              </a:ext>
            </a:extLst>
          </p:cNvPr>
          <p:cNvSpPr txBox="1"/>
          <p:nvPr/>
        </p:nvSpPr>
        <p:spPr>
          <a:xfrm>
            <a:off x="836108" y="4190521"/>
            <a:ext cx="5256212" cy="1384995"/>
          </a:xfrm>
          <a:prstGeom prst="rect">
            <a:avLst/>
          </a:prstGeom>
          <a:noFill/>
        </p:spPr>
        <p:txBody>
          <a:bodyPr wrap="square">
            <a:spAutoFit/>
          </a:bodyPr>
          <a:lstStyle/>
          <a:p>
            <a:pPr>
              <a:spcAft>
                <a:spcPts val="600"/>
              </a:spcAft>
            </a:pPr>
            <a:r>
              <a:rPr lang="sv-SE" sz="2000" b="1" spc="300">
                <a:solidFill>
                  <a:schemeClr val="bg1"/>
                </a:solidFill>
                <a:latin typeface="Aptos" panose="020B0004020202020204" pitchFamily="34" charset="0"/>
                <a:cs typeface="Arial" panose="020B0604020202020204" pitchFamily="34" charset="0"/>
              </a:rPr>
              <a:t>ACCEPTANS OCH FÖRSTÅELSE</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Folkförankring krävs för att nödvändiga projekt inte ska stoppas</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Incitament för ökad acceptans</a:t>
            </a:r>
          </a:p>
        </p:txBody>
      </p:sp>
      <p:sp>
        <p:nvSpPr>
          <p:cNvPr id="11" name="textruta 10">
            <a:extLst>
              <a:ext uri="{FF2B5EF4-FFF2-40B4-BE49-F238E27FC236}">
                <a16:creationId xmlns:a16="http://schemas.microsoft.com/office/drawing/2014/main" id="{81E3D116-A0CC-2EA5-390B-E4FD9E36F29B}"/>
              </a:ext>
            </a:extLst>
          </p:cNvPr>
          <p:cNvSpPr txBox="1"/>
          <p:nvPr/>
        </p:nvSpPr>
        <p:spPr>
          <a:xfrm>
            <a:off x="6962064" y="4190521"/>
            <a:ext cx="4641906" cy="2015936"/>
          </a:xfrm>
          <a:prstGeom prst="rect">
            <a:avLst/>
          </a:prstGeom>
          <a:noFill/>
        </p:spPr>
        <p:txBody>
          <a:bodyPr wrap="square" lIns="91440" tIns="45720" rIns="91440" bIns="45720" anchor="t">
            <a:spAutoFit/>
          </a:bodyPr>
          <a:lstStyle/>
          <a:p>
            <a:pPr>
              <a:spcAft>
                <a:spcPts val="600"/>
              </a:spcAft>
            </a:pPr>
            <a:r>
              <a:rPr lang="sv-SE" sz="2000" b="1" spc="300">
                <a:solidFill>
                  <a:schemeClr val="bg1"/>
                </a:solidFill>
                <a:latin typeface="Aptos" panose="020B0004020202020204" pitchFamily="34" charset="0"/>
                <a:cs typeface="Arial" panose="020B0604020202020204" pitchFamily="34" charset="0"/>
              </a:rPr>
              <a:t>ENERGIPLANERING</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Kommunala energiplaner, vind- och solbruksplaner</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a:cs typeface="Arial"/>
              </a:rPr>
              <a:t>Integrera energi i översiktsplaner</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Regionala energimål, planeringsunderlag, översiktsbilder </a:t>
            </a:r>
          </a:p>
        </p:txBody>
      </p:sp>
      <p:sp>
        <p:nvSpPr>
          <p:cNvPr id="13" name="textruta 12">
            <a:extLst>
              <a:ext uri="{FF2B5EF4-FFF2-40B4-BE49-F238E27FC236}">
                <a16:creationId xmlns:a16="http://schemas.microsoft.com/office/drawing/2014/main" id="{96F29EC7-577A-9F39-FE2C-4D01218A1923}"/>
              </a:ext>
            </a:extLst>
          </p:cNvPr>
          <p:cNvSpPr txBox="1"/>
          <p:nvPr/>
        </p:nvSpPr>
        <p:spPr>
          <a:xfrm>
            <a:off x="6962064" y="2076262"/>
            <a:ext cx="4641906" cy="1415772"/>
          </a:xfrm>
          <a:prstGeom prst="rect">
            <a:avLst/>
          </a:prstGeom>
          <a:noFill/>
        </p:spPr>
        <p:txBody>
          <a:bodyPr wrap="square">
            <a:spAutoFit/>
          </a:bodyPr>
          <a:lstStyle/>
          <a:p>
            <a:pPr>
              <a:spcAft>
                <a:spcPts val="600"/>
              </a:spcAft>
            </a:pPr>
            <a:r>
              <a:rPr lang="sv-SE" sz="2000" b="1" spc="300">
                <a:solidFill>
                  <a:schemeClr val="bg1"/>
                </a:solidFill>
                <a:latin typeface="Aptos" panose="020B0004020202020204" pitchFamily="34" charset="0"/>
                <a:cs typeface="Arial" panose="020B0604020202020204" pitchFamily="34" charset="0"/>
              </a:rPr>
              <a:t>FÖRÄNDRING AV LAGSTIFTNING</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Identifiera på lokal och regional nivå </a:t>
            </a:r>
          </a:p>
          <a:p>
            <a:pPr marL="285750" indent="-285750">
              <a:spcAft>
                <a:spcPts val="600"/>
              </a:spcAft>
              <a:buSzPct val="150000"/>
              <a:buBlip>
                <a:blip r:embed="rId5">
                  <a:extLst>
                    <a:ext uri="{96DAC541-7B7A-43D3-8B79-37D633B846F1}">
                      <asvg:svgBlip xmlns:asvg="http://schemas.microsoft.com/office/drawing/2016/SVG/main" r:embed="rId6"/>
                    </a:ext>
                  </a:extLst>
                </a:blip>
              </a:buBlip>
            </a:pPr>
            <a:r>
              <a:rPr lang="sv-SE">
                <a:solidFill>
                  <a:schemeClr val="bg1"/>
                </a:solidFill>
                <a:latin typeface="Aptos" panose="020B0004020202020204" pitchFamily="34" charset="0"/>
                <a:cs typeface="Arial" panose="020B0604020202020204" pitchFamily="34" charset="0"/>
              </a:rPr>
              <a:t>Gemensam påverkan mot nationell nivå</a:t>
            </a:r>
          </a:p>
        </p:txBody>
      </p:sp>
      <p:sp>
        <p:nvSpPr>
          <p:cNvPr id="14" name="textruta 13">
            <a:extLst>
              <a:ext uri="{FF2B5EF4-FFF2-40B4-BE49-F238E27FC236}">
                <a16:creationId xmlns:a16="http://schemas.microsoft.com/office/drawing/2014/main" id="{E9BEE20F-FFB3-AE40-4A83-410AD07F1678}"/>
              </a:ext>
            </a:extLst>
          </p:cNvPr>
          <p:cNvSpPr txBox="1"/>
          <p:nvPr/>
        </p:nvSpPr>
        <p:spPr>
          <a:xfrm>
            <a:off x="828000" y="288000"/>
            <a:ext cx="10293178" cy="400110"/>
          </a:xfrm>
          <a:prstGeom prst="rect">
            <a:avLst/>
          </a:prstGeom>
          <a:noFill/>
        </p:spPr>
        <p:txBody>
          <a:bodyPr wrap="square" lIns="91440" tIns="45720" rIns="91440" bIns="45720" rtlCol="0" anchor="t">
            <a:spAutoFit/>
          </a:bodyPr>
          <a:lstStyle/>
          <a:p>
            <a:r>
              <a:rPr lang="sv-SE" sz="2000" b="1" spc="300">
                <a:solidFill>
                  <a:schemeClr val="bg1"/>
                </a:solidFill>
                <a:latin typeface="Aptos" panose="020B0004020202020204" pitchFamily="34" charset="0"/>
                <a:cs typeface="Arial"/>
              </a:rPr>
              <a:t>UTMANINGAR OCH MÖJLIGHETER</a:t>
            </a:r>
          </a:p>
        </p:txBody>
      </p:sp>
    </p:spTree>
    <p:extLst>
      <p:ext uri="{BB962C8B-B14F-4D97-AF65-F5344CB8AC3E}">
        <p14:creationId xmlns:p14="http://schemas.microsoft.com/office/powerpoint/2010/main" val="3678419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03D56"/>
        </a:solidFill>
        <a:effectLst/>
      </p:bgPr>
    </p:bg>
    <p:spTree>
      <p:nvGrpSpPr>
        <p:cNvPr id="1" name="">
          <a:extLst>
            <a:ext uri="{FF2B5EF4-FFF2-40B4-BE49-F238E27FC236}">
              <a16:creationId xmlns:a16="http://schemas.microsoft.com/office/drawing/2014/main" id="{9E7358AD-414F-99E3-365F-92BBA72D0B4C}"/>
            </a:ext>
          </a:extLst>
        </p:cNvPr>
        <p:cNvGrpSpPr/>
        <p:nvPr/>
      </p:nvGrpSpPr>
      <p:grpSpPr>
        <a:xfrm>
          <a:off x="0" y="0"/>
          <a:ext cx="0" cy="0"/>
          <a:chOff x="0" y="0"/>
          <a:chExt cx="0" cy="0"/>
        </a:xfrm>
      </p:grpSpPr>
      <p:pic>
        <p:nvPicPr>
          <p:cNvPr id="4" name="Bild 3">
            <a:extLst>
              <a:ext uri="{FF2B5EF4-FFF2-40B4-BE49-F238E27FC236}">
                <a16:creationId xmlns:a16="http://schemas.microsoft.com/office/drawing/2014/main" id="{95D5E7B8-17AC-290D-591B-FB6E53A75C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80" y="-5015"/>
            <a:ext cx="12240000" cy="1192125"/>
          </a:xfrm>
          <a:prstGeom prst="rect">
            <a:avLst/>
          </a:prstGeom>
        </p:spPr>
      </p:pic>
      <p:sp>
        <p:nvSpPr>
          <p:cNvPr id="13" name="textruta 12">
            <a:extLst>
              <a:ext uri="{FF2B5EF4-FFF2-40B4-BE49-F238E27FC236}">
                <a16:creationId xmlns:a16="http://schemas.microsoft.com/office/drawing/2014/main" id="{813E6860-3CC1-FCD3-BAAF-980A59B693BD}"/>
              </a:ext>
            </a:extLst>
          </p:cNvPr>
          <p:cNvSpPr txBox="1"/>
          <p:nvPr/>
        </p:nvSpPr>
        <p:spPr>
          <a:xfrm>
            <a:off x="431700" y="1442421"/>
            <a:ext cx="1209294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300" normalizeH="0" baseline="0" noProof="0">
                <a:ln>
                  <a:noFill/>
                </a:ln>
                <a:solidFill>
                  <a:prstClr val="white"/>
                </a:solidFill>
                <a:effectLst/>
                <a:uLnTx/>
                <a:uFillTx/>
                <a:latin typeface="Aptos" panose="020B0004020202020204" pitchFamily="34" charset="0"/>
                <a:ea typeface="+mn-ea"/>
                <a:cs typeface="Arial"/>
              </a:rPr>
              <a:t>MYCKET ÄR PÅ GÅNG!</a:t>
            </a:r>
          </a:p>
        </p:txBody>
      </p:sp>
      <p:sp>
        <p:nvSpPr>
          <p:cNvPr id="14" name="textruta 13">
            <a:extLst>
              <a:ext uri="{FF2B5EF4-FFF2-40B4-BE49-F238E27FC236}">
                <a16:creationId xmlns:a16="http://schemas.microsoft.com/office/drawing/2014/main" id="{84E8AE37-2667-59EA-96CA-11DB22263867}"/>
              </a:ext>
            </a:extLst>
          </p:cNvPr>
          <p:cNvSpPr txBox="1"/>
          <p:nvPr/>
        </p:nvSpPr>
        <p:spPr>
          <a:xfrm>
            <a:off x="828000" y="288000"/>
            <a:ext cx="1029317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300" normalizeH="0" baseline="0" noProof="0">
                <a:ln>
                  <a:noFill/>
                </a:ln>
                <a:solidFill>
                  <a:prstClr val="white"/>
                </a:solidFill>
                <a:effectLst/>
                <a:uLnTx/>
                <a:uFillTx/>
                <a:latin typeface="Aptos" panose="020B0004020202020204" pitchFamily="34" charset="0"/>
                <a:ea typeface="+mn-ea"/>
                <a:cs typeface="Arial"/>
              </a:rPr>
              <a:t>UTMANINGAR OCH MÖJLIGHETER</a:t>
            </a:r>
          </a:p>
        </p:txBody>
      </p:sp>
      <p:sp>
        <p:nvSpPr>
          <p:cNvPr id="2" name="Ellips 1">
            <a:extLst>
              <a:ext uri="{FF2B5EF4-FFF2-40B4-BE49-F238E27FC236}">
                <a16:creationId xmlns:a16="http://schemas.microsoft.com/office/drawing/2014/main" id="{4DE580AC-F751-2C5D-7E62-7C55547A823B}"/>
              </a:ext>
            </a:extLst>
          </p:cNvPr>
          <p:cNvSpPr/>
          <p:nvPr/>
        </p:nvSpPr>
        <p:spPr>
          <a:xfrm>
            <a:off x="3071352" y="2167881"/>
            <a:ext cx="2501461" cy="1342943"/>
          </a:xfrm>
          <a:prstGeom prst="ellipse">
            <a:avLst/>
          </a:prstGeom>
          <a:solidFill>
            <a:srgbClr val="8B5366"/>
          </a:solidFill>
          <a:ln w="28575">
            <a:solidFill>
              <a:srgbClr val="FF7BA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Calibri" panose="020F0502020204030204"/>
                <a:ea typeface="+mn-ea"/>
                <a:cs typeface="+mn-cs"/>
              </a:rPr>
              <a:t>Krafttag i </a:t>
            </a:r>
            <a:r>
              <a:rPr lang="sv-SE" b="1">
                <a:solidFill>
                  <a:prstClr val="white"/>
                </a:solidFill>
                <a:latin typeface="Calibri" panose="020F0502020204030204"/>
              </a:rPr>
              <a:t>Väst</a:t>
            </a:r>
            <a:r>
              <a:rPr kumimoji="0" lang="sv-S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sv-SE" sz="1400" b="0" i="1" u="none" strike="noStrike" kern="1200" cap="none" spc="0" normalizeH="0" baseline="0" noProof="0" dirty="0">
                <a:ln>
                  <a:noFill/>
                </a:ln>
                <a:solidFill>
                  <a:prstClr val="white"/>
                </a:solidFill>
                <a:effectLst/>
                <a:uLnTx/>
                <a:uFillTx/>
                <a:latin typeface="Calibri" panose="020F0502020204030204"/>
                <a:ea typeface="+mn-ea"/>
                <a:cs typeface="+mn-cs"/>
              </a:rPr>
              <a:t>kommunalförbunden, Länsstyrelsen, VGR och EKV</a:t>
            </a:r>
            <a:endParaRPr kumimoji="0" lang="sv-SE"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llips 5">
            <a:extLst>
              <a:ext uri="{FF2B5EF4-FFF2-40B4-BE49-F238E27FC236}">
                <a16:creationId xmlns:a16="http://schemas.microsoft.com/office/drawing/2014/main" id="{6AA98E14-97DB-0E94-7211-52BBACAAC38C}"/>
              </a:ext>
            </a:extLst>
          </p:cNvPr>
          <p:cNvSpPr/>
          <p:nvPr/>
        </p:nvSpPr>
        <p:spPr>
          <a:xfrm>
            <a:off x="584048" y="2839352"/>
            <a:ext cx="2406940" cy="1588327"/>
          </a:xfrm>
          <a:prstGeom prst="ellipse">
            <a:avLst/>
          </a:prstGeom>
          <a:solidFill>
            <a:srgbClr val="8B5366"/>
          </a:solidFill>
          <a:ln w="28575">
            <a:solidFill>
              <a:srgbClr val="FF7B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Calibri" panose="020F0502020204030204"/>
                <a:ea typeface="+mn-ea"/>
                <a:cs typeface="+mn-cs"/>
              </a:rPr>
              <a:t>Delregionala forum</a:t>
            </a:r>
            <a:endParaRPr kumimoji="0" lang="sv-SE" sz="18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llips 7">
            <a:extLst>
              <a:ext uri="{FF2B5EF4-FFF2-40B4-BE49-F238E27FC236}">
                <a16:creationId xmlns:a16="http://schemas.microsoft.com/office/drawing/2014/main" id="{BD2CAE38-C882-0B15-43C3-6410C2B18D87}"/>
              </a:ext>
            </a:extLst>
          </p:cNvPr>
          <p:cNvSpPr/>
          <p:nvPr/>
        </p:nvSpPr>
        <p:spPr>
          <a:xfrm>
            <a:off x="3930868" y="3611808"/>
            <a:ext cx="2926538" cy="1180281"/>
          </a:xfrm>
          <a:prstGeom prst="ellipse">
            <a:avLst/>
          </a:prstGeom>
          <a:solidFill>
            <a:srgbClr val="8B5366"/>
          </a:solidFill>
          <a:ln w="28575">
            <a:solidFill>
              <a:srgbClr val="FF7B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Calibri" panose="020F0502020204030204"/>
                <a:ea typeface="+mn-ea"/>
                <a:cs typeface="+mn-cs"/>
              </a:rPr>
              <a:t>Rådet för industrins omställning: </a:t>
            </a:r>
            <a:r>
              <a:rPr kumimoji="0" lang="sv-SE" sz="1400" b="0" i="1" u="none" strike="noStrike" kern="1200" cap="none" spc="0" normalizeH="0" baseline="0" noProof="0">
                <a:ln>
                  <a:noFill/>
                </a:ln>
                <a:solidFill>
                  <a:prstClr val="white"/>
                </a:solidFill>
                <a:effectLst/>
                <a:uLnTx/>
                <a:uFillTx/>
                <a:latin typeface="Calibri" panose="020F0502020204030204"/>
                <a:ea typeface="+mn-ea"/>
                <a:cs typeface="+mn-cs"/>
              </a:rPr>
              <a:t>Västsvenskt ledarskap</a:t>
            </a:r>
            <a:endParaRPr kumimoji="0" lang="sv-SE" sz="18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Ellips 8">
            <a:extLst>
              <a:ext uri="{FF2B5EF4-FFF2-40B4-BE49-F238E27FC236}">
                <a16:creationId xmlns:a16="http://schemas.microsoft.com/office/drawing/2014/main" id="{27C85ED8-BD58-A7C6-792D-20A290636B31}"/>
              </a:ext>
            </a:extLst>
          </p:cNvPr>
          <p:cNvSpPr/>
          <p:nvPr/>
        </p:nvSpPr>
        <p:spPr>
          <a:xfrm>
            <a:off x="6092320" y="2090670"/>
            <a:ext cx="2014325" cy="1031701"/>
          </a:xfrm>
          <a:prstGeom prst="ellipse">
            <a:avLst/>
          </a:prstGeom>
          <a:solidFill>
            <a:srgbClr val="8B5366"/>
          </a:solidFill>
          <a:ln w="28575">
            <a:solidFill>
              <a:srgbClr val="FF7B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Calibri" panose="020F0502020204030204"/>
                <a:ea typeface="+mn-ea"/>
                <a:cs typeface="+mn-cs"/>
              </a:rPr>
              <a:t>ACCEL: </a:t>
            </a:r>
            <a:r>
              <a:rPr kumimoji="0" lang="sv-SE" sz="1400" b="0" i="1" u="none" strike="noStrike" kern="1200" cap="none" spc="0" normalizeH="0" baseline="0" noProof="0">
                <a:ln>
                  <a:noFill/>
                </a:ln>
                <a:solidFill>
                  <a:prstClr val="white"/>
                </a:solidFill>
                <a:effectLst/>
                <a:uLnTx/>
                <a:uFillTx/>
                <a:latin typeface="Calibri" panose="020F0502020204030204"/>
                <a:ea typeface="+mn-ea"/>
                <a:cs typeface="+mn-cs"/>
              </a:rPr>
              <a:t>nätutveckling för omställningen</a:t>
            </a:r>
            <a:endParaRPr kumimoji="0" lang="sv-SE" sz="18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 9">
            <a:extLst>
              <a:ext uri="{FF2B5EF4-FFF2-40B4-BE49-F238E27FC236}">
                <a16:creationId xmlns:a16="http://schemas.microsoft.com/office/drawing/2014/main" id="{B76F4536-D750-C60A-E528-6DF4EB7F2E78}"/>
              </a:ext>
            </a:extLst>
          </p:cNvPr>
          <p:cNvSpPr/>
          <p:nvPr/>
        </p:nvSpPr>
        <p:spPr>
          <a:xfrm>
            <a:off x="8870732" y="1790446"/>
            <a:ext cx="2370082" cy="1416270"/>
          </a:xfrm>
          <a:prstGeom prst="ellipse">
            <a:avLst/>
          </a:prstGeom>
          <a:solidFill>
            <a:srgbClr val="8B5366"/>
          </a:solidFill>
          <a:ln w="28575">
            <a:solidFill>
              <a:srgbClr val="FF7B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panose="020F0502020204030204"/>
                <a:ea typeface="+mn-ea"/>
                <a:cs typeface="+mn-cs"/>
              </a:rPr>
              <a:t>Flertal kommuner uppdaterar sina </a:t>
            </a:r>
            <a:r>
              <a:rPr kumimoji="0" lang="sv-SE" sz="1800" b="1" i="0" u="none" strike="noStrike" kern="1200" cap="none" spc="0" normalizeH="0" baseline="0" noProof="0">
                <a:ln>
                  <a:noFill/>
                </a:ln>
                <a:solidFill>
                  <a:prstClr val="white"/>
                </a:solidFill>
                <a:effectLst/>
                <a:uLnTx/>
                <a:uFillTx/>
                <a:latin typeface="Calibri" panose="020F0502020204030204"/>
                <a:ea typeface="+mn-ea"/>
                <a:cs typeface="+mn-cs"/>
              </a:rPr>
              <a:t>energiplaner</a:t>
            </a:r>
          </a:p>
        </p:txBody>
      </p:sp>
      <p:sp>
        <p:nvSpPr>
          <p:cNvPr id="11" name="Ellips 10">
            <a:extLst>
              <a:ext uri="{FF2B5EF4-FFF2-40B4-BE49-F238E27FC236}">
                <a16:creationId xmlns:a16="http://schemas.microsoft.com/office/drawing/2014/main" id="{1C043656-654B-1586-DF1D-E691CE7AFC58}"/>
              </a:ext>
            </a:extLst>
          </p:cNvPr>
          <p:cNvSpPr/>
          <p:nvPr/>
        </p:nvSpPr>
        <p:spPr>
          <a:xfrm>
            <a:off x="5864773" y="5075912"/>
            <a:ext cx="2280744" cy="1494088"/>
          </a:xfrm>
          <a:prstGeom prst="ellipse">
            <a:avLst/>
          </a:prstGeom>
          <a:solidFill>
            <a:srgbClr val="8B5366"/>
          </a:solidFill>
          <a:ln w="28575">
            <a:solidFill>
              <a:srgbClr val="FF7B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Calibri" panose="020F0502020204030204"/>
                <a:ea typeface="+mn-ea"/>
                <a:cs typeface="+mn-cs"/>
              </a:rPr>
              <a:t>Elektrifierings resan: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prstClr val="white"/>
                </a:solidFill>
                <a:effectLst/>
                <a:uLnTx/>
                <a:uFillTx/>
                <a:latin typeface="Calibri" panose="020F0502020204030204"/>
                <a:ea typeface="+mn-ea"/>
                <a:cs typeface="+mn-cs"/>
              </a:rPr>
              <a:t>Stöd från VGR för planeringsunderlag</a:t>
            </a:r>
          </a:p>
        </p:txBody>
      </p:sp>
      <p:sp>
        <p:nvSpPr>
          <p:cNvPr id="12" name="Ellips 11">
            <a:extLst>
              <a:ext uri="{FF2B5EF4-FFF2-40B4-BE49-F238E27FC236}">
                <a16:creationId xmlns:a16="http://schemas.microsoft.com/office/drawing/2014/main" id="{46E6169B-48E2-5619-CE82-A6A26811B525}"/>
              </a:ext>
            </a:extLst>
          </p:cNvPr>
          <p:cNvSpPr/>
          <p:nvPr/>
        </p:nvSpPr>
        <p:spPr>
          <a:xfrm>
            <a:off x="1486469" y="4693859"/>
            <a:ext cx="3169765" cy="1890118"/>
          </a:xfrm>
          <a:prstGeom prst="ellipse">
            <a:avLst/>
          </a:prstGeom>
          <a:solidFill>
            <a:srgbClr val="8B5366"/>
          </a:solidFill>
          <a:ln w="28575">
            <a:solidFill>
              <a:srgbClr val="FF7B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Calibri" panose="020F0502020204030204"/>
                <a:ea typeface="+mn-ea"/>
                <a:cs typeface="+mn-cs"/>
              </a:rPr>
              <a:t>Ny fossilfri elproduktion:</a:t>
            </a:r>
            <a:r>
              <a:rPr kumimoji="0" lang="sv-SE"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sv-SE" sz="1400" b="0" i="1" u="none" strike="noStrike" kern="1200" cap="none" spc="0" normalizeH="0" baseline="0" noProof="0">
                <a:ln>
                  <a:noFill/>
                </a:ln>
                <a:solidFill>
                  <a:prstClr val="white"/>
                </a:solidFill>
                <a:effectLst/>
                <a:uLnTx/>
                <a:uFillTx/>
                <a:latin typeface="Calibri" panose="020F0502020204030204"/>
                <a:ea typeface="+mn-ea"/>
                <a:cs typeface="+mn-cs"/>
              </a:rPr>
              <a:t>ansökningar inom havsbaserat, vind och sol samt utredningar för kärnkraft</a:t>
            </a:r>
            <a:endParaRPr kumimoji="0" lang="sv-SE" sz="18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llips 14">
            <a:extLst>
              <a:ext uri="{FF2B5EF4-FFF2-40B4-BE49-F238E27FC236}">
                <a16:creationId xmlns:a16="http://schemas.microsoft.com/office/drawing/2014/main" id="{D04CAF72-C225-E2A0-4DE6-07C817758E54}"/>
              </a:ext>
            </a:extLst>
          </p:cNvPr>
          <p:cNvSpPr/>
          <p:nvPr/>
        </p:nvSpPr>
        <p:spPr>
          <a:xfrm>
            <a:off x="7367472" y="3497283"/>
            <a:ext cx="2688301" cy="1332695"/>
          </a:xfrm>
          <a:prstGeom prst="ellipse">
            <a:avLst/>
          </a:prstGeom>
          <a:solidFill>
            <a:srgbClr val="8B5366"/>
          </a:solidFill>
          <a:ln w="28575">
            <a:solidFill>
              <a:srgbClr val="FF7B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Calibri" panose="020F0502020204030204"/>
                <a:ea typeface="+mn-ea"/>
                <a:cs typeface="+mn-cs"/>
              </a:rPr>
              <a:t>Samtliga kommunalförbund har eller ska ta fram </a:t>
            </a:r>
            <a:r>
              <a:rPr kumimoji="0" lang="sv-SE" sz="1800" b="1" i="0" u="none" strike="noStrike" kern="1200" cap="none" spc="0" normalizeH="0" baseline="0" noProof="0">
                <a:ln>
                  <a:noFill/>
                </a:ln>
                <a:solidFill>
                  <a:prstClr val="white"/>
                </a:solidFill>
                <a:effectLst/>
                <a:uLnTx/>
                <a:uFillTx/>
                <a:latin typeface="Calibri" panose="020F0502020204030204"/>
                <a:ea typeface="+mn-ea"/>
                <a:cs typeface="+mn-cs"/>
              </a:rPr>
              <a:t>energiförsörjnings plan</a:t>
            </a:r>
            <a:endParaRPr kumimoji="0" lang="sv-SE"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Ellips 15">
            <a:extLst>
              <a:ext uri="{FF2B5EF4-FFF2-40B4-BE49-F238E27FC236}">
                <a16:creationId xmlns:a16="http://schemas.microsoft.com/office/drawing/2014/main" id="{177452F6-83F1-9117-45FF-BD479B9CDC32}"/>
              </a:ext>
            </a:extLst>
          </p:cNvPr>
          <p:cNvSpPr/>
          <p:nvPr/>
        </p:nvSpPr>
        <p:spPr>
          <a:xfrm>
            <a:off x="8635332" y="5245184"/>
            <a:ext cx="2485846" cy="1180281"/>
          </a:xfrm>
          <a:prstGeom prst="ellipse">
            <a:avLst/>
          </a:prstGeom>
          <a:solidFill>
            <a:srgbClr val="8B5366"/>
          </a:solidFill>
          <a:ln w="28575">
            <a:solidFill>
              <a:srgbClr val="FF7B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Calibri" panose="020F0502020204030204"/>
                <a:ea typeface="+mn-ea"/>
                <a:cs typeface="+mn-cs"/>
              </a:rPr>
              <a:t>Elnätet byggs ut:</a:t>
            </a:r>
            <a:r>
              <a:rPr kumimoji="0" lang="sv-SE" sz="18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prstClr val="white"/>
                </a:solidFill>
                <a:effectLst/>
                <a:uLnTx/>
                <a:uFillTx/>
                <a:latin typeface="Calibri" panose="020F0502020204030204"/>
                <a:ea typeface="+mn-ea"/>
                <a:cs typeface="+mn-cs"/>
              </a:rPr>
              <a:t>stora satsningar på utbyggnad</a:t>
            </a:r>
            <a:endParaRPr kumimoji="0" lang="sv-SE" sz="18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232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0" grpId="0" animBg="1"/>
      <p:bldP spid="11" grpId="0" animBg="1"/>
      <p:bldP spid="12" grpId="0" animBg="1"/>
      <p:bldP spid="15" grpId="0" animBg="1"/>
      <p:bldP spid="16" grpId="0" animBg="1"/>
    </p:bldLst>
  </p:timing>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A12AF-B048-01EA-03FB-E386C3898CFC}"/>
            </a:ext>
          </a:extLst>
        </p:cNvPr>
        <p:cNvGrpSpPr/>
        <p:nvPr/>
      </p:nvGrpSpPr>
      <p:grpSpPr>
        <a:xfrm>
          <a:off x="0" y="0"/>
          <a:ext cx="0" cy="0"/>
          <a:chOff x="0" y="0"/>
          <a:chExt cx="0" cy="0"/>
        </a:xfrm>
      </p:grpSpPr>
      <p:pic>
        <p:nvPicPr>
          <p:cNvPr id="7" name="Bildobjekt 6">
            <a:extLst>
              <a:ext uri="{FF2B5EF4-FFF2-40B4-BE49-F238E27FC236}">
                <a16:creationId xmlns:a16="http://schemas.microsoft.com/office/drawing/2014/main" id="{13A76273-C733-DCDF-233C-BDB369B3657C}"/>
              </a:ext>
            </a:extLst>
          </p:cNvPr>
          <p:cNvPicPr>
            <a:picLocks noChangeAspect="1"/>
          </p:cNvPicPr>
          <p:nvPr/>
        </p:nvPicPr>
        <p:blipFill>
          <a:blip r:embed="rId3">
            <a:extLst>
              <a:ext uri="{28A0092B-C50C-407E-A947-70E740481C1C}">
                <a14:useLocalDpi xmlns:a14="http://schemas.microsoft.com/office/drawing/2010/main" val="0"/>
              </a:ext>
            </a:extLst>
          </a:blip>
          <a:srcRect t="6458" r="6004" b="20106"/>
          <a:stretch>
            <a:fillRect/>
          </a:stretch>
        </p:blipFill>
        <p:spPr>
          <a:xfrm>
            <a:off x="0" y="-10159"/>
            <a:ext cx="12192000" cy="7143928"/>
          </a:xfrm>
          <a:prstGeom prst="rect">
            <a:avLst/>
          </a:prstGeom>
        </p:spPr>
      </p:pic>
      <p:pic>
        <p:nvPicPr>
          <p:cNvPr id="3" name="Bild 2">
            <a:extLst>
              <a:ext uri="{FF2B5EF4-FFF2-40B4-BE49-F238E27FC236}">
                <a16:creationId xmlns:a16="http://schemas.microsoft.com/office/drawing/2014/main" id="{F4F8E981-27BF-2BB6-FAE6-0B0C143D07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0160"/>
            <a:ext cx="12192000" cy="812800"/>
          </a:xfrm>
          <a:prstGeom prst="rect">
            <a:avLst/>
          </a:prstGeom>
        </p:spPr>
      </p:pic>
      <p:pic>
        <p:nvPicPr>
          <p:cNvPr id="11" name="Bild 10">
            <a:extLst>
              <a:ext uri="{FF2B5EF4-FFF2-40B4-BE49-F238E27FC236}">
                <a16:creationId xmlns:a16="http://schemas.microsoft.com/office/drawing/2014/main" id="{D743C52D-E44B-F589-291A-BD2463A13F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flipV="1">
            <a:off x="0" y="6320968"/>
            <a:ext cx="12192000" cy="812800"/>
          </a:xfrm>
          <a:prstGeom prst="rect">
            <a:avLst/>
          </a:prstGeom>
        </p:spPr>
      </p:pic>
      <p:sp>
        <p:nvSpPr>
          <p:cNvPr id="2" name="textruta 1">
            <a:extLst>
              <a:ext uri="{FF2B5EF4-FFF2-40B4-BE49-F238E27FC236}">
                <a16:creationId xmlns:a16="http://schemas.microsoft.com/office/drawing/2014/main" id="{AE8ACE8E-0542-4D69-A81E-C1A3D303B42F}"/>
              </a:ext>
            </a:extLst>
          </p:cNvPr>
          <p:cNvSpPr txBox="1"/>
          <p:nvPr/>
        </p:nvSpPr>
        <p:spPr>
          <a:xfrm>
            <a:off x="1624731" y="2951027"/>
            <a:ext cx="8567736" cy="1200329"/>
          </a:xfrm>
          <a:prstGeom prst="rect">
            <a:avLst/>
          </a:prstGeom>
          <a:noFill/>
        </p:spPr>
        <p:txBody>
          <a:bodyPr wrap="square" lIns="91440" tIns="45720" rIns="91440" bIns="45720" rtlCol="0" anchor="t">
            <a:spAutoFit/>
          </a:bodyPr>
          <a:lstStyle/>
          <a:p>
            <a:pPr algn="ctr">
              <a:defRPr/>
            </a:pPr>
            <a:r>
              <a:rPr lang="sv-SE" sz="3600" b="1" spc="300" dirty="0">
                <a:solidFill>
                  <a:srgbClr val="FFFFFF"/>
                </a:solidFill>
                <a:latin typeface="Aptos"/>
                <a:cs typeface="Arial"/>
              </a:rPr>
              <a:t>VI BEHÖVER ÖKA TAKTEN FÖR ATT MÖJLIGGÖRA OMSTÄLLNINGEN</a:t>
            </a:r>
            <a:r>
              <a:rPr kumimoji="0" lang="sv-SE" sz="3600" b="1" i="0" u="none" strike="noStrike" kern="1200" cap="none" spc="300" normalizeH="0" baseline="0" noProof="0" dirty="0">
                <a:ln>
                  <a:noFill/>
                </a:ln>
                <a:solidFill>
                  <a:srgbClr val="FFFFFF"/>
                </a:solidFill>
                <a:effectLst/>
                <a:uLnTx/>
                <a:uFillTx/>
                <a:latin typeface="Aptos"/>
                <a:cs typeface="Arial"/>
              </a:rPr>
              <a:t>!</a:t>
            </a:r>
            <a:endParaRPr lang="en-US" sz="3600" dirty="0">
              <a:solidFill>
                <a:srgbClr val="FFFFFF"/>
              </a:solidFill>
            </a:endParaRPr>
          </a:p>
        </p:txBody>
      </p:sp>
    </p:spTree>
    <p:extLst>
      <p:ext uri="{BB962C8B-B14F-4D97-AF65-F5344CB8AC3E}">
        <p14:creationId xmlns:p14="http://schemas.microsoft.com/office/powerpoint/2010/main" val="708393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77236-19EF-6E1C-ABA3-74C067401C24}"/>
            </a:ext>
          </a:extLst>
        </p:cNvPr>
        <p:cNvGrpSpPr/>
        <p:nvPr/>
      </p:nvGrpSpPr>
      <p:grpSpPr>
        <a:xfrm>
          <a:off x="0" y="0"/>
          <a:ext cx="0" cy="0"/>
          <a:chOff x="0" y="0"/>
          <a:chExt cx="0" cy="0"/>
        </a:xfrm>
      </p:grpSpPr>
      <p:pic>
        <p:nvPicPr>
          <p:cNvPr id="7" name="Bildobjekt 6">
            <a:extLst>
              <a:ext uri="{FF2B5EF4-FFF2-40B4-BE49-F238E27FC236}">
                <a16:creationId xmlns:a16="http://schemas.microsoft.com/office/drawing/2014/main" id="{9D80BE48-B123-1178-3EBE-87260BB08ECF}"/>
              </a:ext>
            </a:extLst>
          </p:cNvPr>
          <p:cNvPicPr>
            <a:picLocks noChangeAspect="1"/>
          </p:cNvPicPr>
          <p:nvPr/>
        </p:nvPicPr>
        <p:blipFill>
          <a:blip r:embed="rId3">
            <a:extLst>
              <a:ext uri="{28A0092B-C50C-407E-A947-70E740481C1C}">
                <a14:useLocalDpi xmlns:a14="http://schemas.microsoft.com/office/drawing/2010/main" val="0"/>
              </a:ext>
            </a:extLst>
          </a:blip>
          <a:srcRect t="6458" r="6004" b="20106"/>
          <a:stretch>
            <a:fillRect/>
          </a:stretch>
        </p:blipFill>
        <p:spPr>
          <a:xfrm>
            <a:off x="0" y="-10159"/>
            <a:ext cx="12192000" cy="7143928"/>
          </a:xfrm>
          <a:prstGeom prst="rect">
            <a:avLst/>
          </a:prstGeom>
        </p:spPr>
      </p:pic>
      <p:pic>
        <p:nvPicPr>
          <p:cNvPr id="3" name="Bild 2">
            <a:extLst>
              <a:ext uri="{FF2B5EF4-FFF2-40B4-BE49-F238E27FC236}">
                <a16:creationId xmlns:a16="http://schemas.microsoft.com/office/drawing/2014/main" id="{AF5B9C61-E7AE-98AD-F33F-8DBE3CC025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0160"/>
            <a:ext cx="12192000" cy="812800"/>
          </a:xfrm>
          <a:prstGeom prst="rect">
            <a:avLst/>
          </a:prstGeom>
        </p:spPr>
      </p:pic>
      <p:pic>
        <p:nvPicPr>
          <p:cNvPr id="11" name="Bild 10">
            <a:extLst>
              <a:ext uri="{FF2B5EF4-FFF2-40B4-BE49-F238E27FC236}">
                <a16:creationId xmlns:a16="http://schemas.microsoft.com/office/drawing/2014/main" id="{C6F4F3DA-49A6-F386-3605-68B1DF06B2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flipV="1">
            <a:off x="0" y="6320968"/>
            <a:ext cx="12192000" cy="812800"/>
          </a:xfrm>
          <a:prstGeom prst="rect">
            <a:avLst/>
          </a:prstGeom>
        </p:spPr>
      </p:pic>
      <p:sp>
        <p:nvSpPr>
          <p:cNvPr id="4" name="Rubrik 1">
            <a:extLst>
              <a:ext uri="{FF2B5EF4-FFF2-40B4-BE49-F238E27FC236}">
                <a16:creationId xmlns:a16="http://schemas.microsoft.com/office/drawing/2014/main" id="{DC46F529-63C1-C932-4C55-753151EA26A3}"/>
              </a:ext>
            </a:extLst>
          </p:cNvPr>
          <p:cNvSpPr txBox="1">
            <a:spLocks/>
          </p:cNvSpPr>
          <p:nvPr/>
        </p:nvSpPr>
        <p:spPr>
          <a:xfrm>
            <a:off x="1112670" y="516898"/>
            <a:ext cx="9611360" cy="22602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ptos" panose="020B0004020202020204" pitchFamily="34" charset="0"/>
                <a:ea typeface="+mj-ea"/>
                <a:cs typeface="+mj-cs"/>
              </a:defRPr>
            </a:lvl1pPr>
          </a:lstStyle>
          <a:p>
            <a:pPr algn="ctr"/>
            <a:r>
              <a:rPr lang="sv-SE" sz="4800" spc="300">
                <a:solidFill>
                  <a:schemeClr val="bg1"/>
                </a:solidFill>
                <a:ea typeface="Calibri Light"/>
                <a:cs typeface="Calibri Light"/>
              </a:rPr>
              <a:t>TACK</a:t>
            </a:r>
          </a:p>
        </p:txBody>
      </p:sp>
      <p:grpSp>
        <p:nvGrpSpPr>
          <p:cNvPr id="5" name="Grupp 4">
            <a:extLst>
              <a:ext uri="{FF2B5EF4-FFF2-40B4-BE49-F238E27FC236}">
                <a16:creationId xmlns:a16="http://schemas.microsoft.com/office/drawing/2014/main" id="{E11CAC3B-9000-823A-C8C2-EA43F3D9B8EF}"/>
              </a:ext>
            </a:extLst>
          </p:cNvPr>
          <p:cNvGrpSpPr/>
          <p:nvPr/>
        </p:nvGrpSpPr>
        <p:grpSpPr>
          <a:xfrm>
            <a:off x="0" y="2299533"/>
            <a:ext cx="12193059" cy="3772882"/>
            <a:chOff x="1622" y="2275680"/>
            <a:chExt cx="12193059" cy="3772882"/>
          </a:xfrm>
        </p:grpSpPr>
        <p:sp>
          <p:nvSpPr>
            <p:cNvPr id="6" name="Rektangel 1">
              <a:extLst>
                <a:ext uri="{FF2B5EF4-FFF2-40B4-BE49-F238E27FC236}">
                  <a16:creationId xmlns:a16="http://schemas.microsoft.com/office/drawing/2014/main" id="{5611FB04-F9CA-0309-37ED-518AAA54EF82}"/>
                </a:ext>
              </a:extLst>
            </p:cNvPr>
            <p:cNvSpPr/>
            <p:nvPr/>
          </p:nvSpPr>
          <p:spPr>
            <a:xfrm>
              <a:off x="1622" y="2275680"/>
              <a:ext cx="12193059" cy="3772882"/>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grpSp>
          <p:nvGrpSpPr>
            <p:cNvPr id="8" name="Grupp 7">
              <a:extLst>
                <a:ext uri="{FF2B5EF4-FFF2-40B4-BE49-F238E27FC236}">
                  <a16:creationId xmlns:a16="http://schemas.microsoft.com/office/drawing/2014/main" id="{468BEB23-D6C5-A55A-EDC5-47EBB5973C9F}"/>
                </a:ext>
              </a:extLst>
            </p:cNvPr>
            <p:cNvGrpSpPr/>
            <p:nvPr/>
          </p:nvGrpSpPr>
          <p:grpSpPr>
            <a:xfrm>
              <a:off x="782403" y="2564132"/>
              <a:ext cx="5169647" cy="3229572"/>
              <a:chOff x="782403" y="2564132"/>
              <a:chExt cx="5169647" cy="3229572"/>
            </a:xfrm>
          </p:grpSpPr>
          <p:pic>
            <p:nvPicPr>
              <p:cNvPr id="13" name="Bildobjekt 5" descr="En bild som visar tecknad serie, symbol, skärmbild, flagga&#10;&#10;Automatiskt genererad beskrivning">
                <a:extLst>
                  <a:ext uri="{FF2B5EF4-FFF2-40B4-BE49-F238E27FC236}">
                    <a16:creationId xmlns:a16="http://schemas.microsoft.com/office/drawing/2014/main" id="{58CC0D84-5BA6-A8CC-D688-B3C3F7905A81}"/>
                  </a:ext>
                </a:extLst>
              </p:cNvPr>
              <p:cNvPicPr>
                <a:picLocks noChangeAspect="1"/>
              </p:cNvPicPr>
              <p:nvPr/>
            </p:nvPicPr>
            <p:blipFill>
              <a:blip r:embed="rId6"/>
              <a:stretch>
                <a:fillRect/>
              </a:stretch>
            </p:blipFill>
            <p:spPr>
              <a:xfrm>
                <a:off x="2206765" y="5055062"/>
                <a:ext cx="1930106" cy="738642"/>
              </a:xfrm>
              <a:prstGeom prst="rect">
                <a:avLst/>
              </a:prstGeom>
            </p:spPr>
          </p:pic>
          <p:pic>
            <p:nvPicPr>
              <p:cNvPr id="14" name="Bildobjekt 6">
                <a:extLst>
                  <a:ext uri="{FF2B5EF4-FFF2-40B4-BE49-F238E27FC236}">
                    <a16:creationId xmlns:a16="http://schemas.microsoft.com/office/drawing/2014/main" id="{4B1E984D-06CF-24BB-DCF3-D64E789FEDC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01788" y="3375192"/>
                <a:ext cx="1946112" cy="661041"/>
              </a:xfrm>
              <a:prstGeom prst="rect">
                <a:avLst/>
              </a:prstGeom>
            </p:spPr>
          </p:pic>
          <p:pic>
            <p:nvPicPr>
              <p:cNvPr id="15" name="Bildobjekt 8">
                <a:extLst>
                  <a:ext uri="{FF2B5EF4-FFF2-40B4-BE49-F238E27FC236}">
                    <a16:creationId xmlns:a16="http://schemas.microsoft.com/office/drawing/2014/main" id="{AC85E68A-FA81-9378-982A-2DB2D1E5FD2B}"/>
                  </a:ext>
                </a:extLst>
              </p:cNvPr>
              <p:cNvPicPr>
                <a:picLocks noChangeAspect="1"/>
              </p:cNvPicPr>
              <p:nvPr/>
            </p:nvPicPr>
            <p:blipFill>
              <a:blip r:embed="rId8">
                <a:extLst>
                  <a:ext uri="{28A0092B-C50C-407E-A947-70E740481C1C}">
                    <a14:useLocalDpi xmlns:a14="http://schemas.microsoft.com/office/drawing/2010/main" val="0"/>
                  </a:ext>
                </a:extLst>
              </a:blip>
              <a:srcRect l="4923" t="28399" b="35162"/>
              <a:stretch>
                <a:fillRect/>
              </a:stretch>
            </p:blipFill>
            <p:spPr>
              <a:xfrm>
                <a:off x="3266027" y="4244230"/>
                <a:ext cx="2686023" cy="728068"/>
              </a:xfrm>
              <a:prstGeom prst="rect">
                <a:avLst/>
              </a:prstGeom>
            </p:spPr>
          </p:pic>
          <p:pic>
            <p:nvPicPr>
              <p:cNvPr id="16" name="Bildobjekt 9" descr="En bild som visar Teckensnitt, skärmbild, grön&#10;&#10;Automatiskt genererad beskrivning">
                <a:extLst>
                  <a:ext uri="{FF2B5EF4-FFF2-40B4-BE49-F238E27FC236}">
                    <a16:creationId xmlns:a16="http://schemas.microsoft.com/office/drawing/2014/main" id="{3F38DC69-2CBF-0905-B742-3AD1D55E616C}"/>
                  </a:ext>
                </a:extLst>
              </p:cNvPr>
              <p:cNvPicPr>
                <a:picLocks noChangeAspect="1"/>
              </p:cNvPicPr>
              <p:nvPr/>
            </p:nvPicPr>
            <p:blipFill>
              <a:blip r:embed="rId9"/>
              <a:stretch>
                <a:fillRect/>
              </a:stretch>
            </p:blipFill>
            <p:spPr>
              <a:xfrm>
                <a:off x="3423197" y="3359924"/>
                <a:ext cx="2228043" cy="753438"/>
              </a:xfrm>
              <a:prstGeom prst="rect">
                <a:avLst/>
              </a:prstGeom>
            </p:spPr>
          </p:pic>
          <p:pic>
            <p:nvPicPr>
              <p:cNvPr id="17" name="Bildobjekt 10" descr="En bild som visar svart, mörker&#10;&#10;Automatiskt genererad beskrivning">
                <a:extLst>
                  <a:ext uri="{FF2B5EF4-FFF2-40B4-BE49-F238E27FC236}">
                    <a16:creationId xmlns:a16="http://schemas.microsoft.com/office/drawing/2014/main" id="{9830E573-81EE-F2B5-23C8-7494452C3936}"/>
                  </a:ext>
                </a:extLst>
              </p:cNvPr>
              <p:cNvPicPr>
                <a:picLocks noChangeAspect="1"/>
              </p:cNvPicPr>
              <p:nvPr/>
            </p:nvPicPr>
            <p:blipFill>
              <a:blip r:embed="rId10"/>
              <a:stretch>
                <a:fillRect/>
              </a:stretch>
            </p:blipFill>
            <p:spPr>
              <a:xfrm>
                <a:off x="901788" y="2564132"/>
                <a:ext cx="1448622" cy="515105"/>
              </a:xfrm>
              <a:prstGeom prst="rect">
                <a:avLst/>
              </a:prstGeom>
            </p:spPr>
          </p:pic>
          <p:pic>
            <p:nvPicPr>
              <p:cNvPr id="18" name="Bildobjekt 11" descr="En bild som visar Teckensnitt, text, svart, design&#10;&#10;Automatiskt genererad beskrivning">
                <a:extLst>
                  <a:ext uri="{FF2B5EF4-FFF2-40B4-BE49-F238E27FC236}">
                    <a16:creationId xmlns:a16="http://schemas.microsoft.com/office/drawing/2014/main" id="{40C38B42-8D67-788E-9F41-510DAA9791AA}"/>
                  </a:ext>
                </a:extLst>
              </p:cNvPr>
              <p:cNvPicPr>
                <a:picLocks noChangeAspect="1"/>
              </p:cNvPicPr>
              <p:nvPr/>
            </p:nvPicPr>
            <p:blipFill>
              <a:blip r:embed="rId11"/>
              <a:stretch>
                <a:fillRect/>
              </a:stretch>
            </p:blipFill>
            <p:spPr>
              <a:xfrm>
                <a:off x="782403" y="4283308"/>
                <a:ext cx="1858153" cy="594495"/>
              </a:xfrm>
              <a:prstGeom prst="rect">
                <a:avLst/>
              </a:prstGeom>
            </p:spPr>
          </p:pic>
          <p:pic>
            <p:nvPicPr>
              <p:cNvPr id="19" name="Bildobjekt 18" descr="En bild som visar svart, skärmbild, svart och vit, siluett&#10;&#10;Automatiskt genererad beskrivning">
                <a:extLst>
                  <a:ext uri="{FF2B5EF4-FFF2-40B4-BE49-F238E27FC236}">
                    <a16:creationId xmlns:a16="http://schemas.microsoft.com/office/drawing/2014/main" id="{2DF5ABE9-8351-FC59-A3D1-FA8C79BBD818}"/>
                  </a:ext>
                </a:extLst>
              </p:cNvPr>
              <p:cNvPicPr>
                <a:picLocks noChangeAspect="1"/>
              </p:cNvPicPr>
              <p:nvPr/>
            </p:nvPicPr>
            <p:blipFill>
              <a:blip r:embed="rId12"/>
              <a:stretch>
                <a:fillRect/>
              </a:stretch>
            </p:blipFill>
            <p:spPr>
              <a:xfrm>
                <a:off x="3338483" y="2588216"/>
                <a:ext cx="2357386" cy="523155"/>
              </a:xfrm>
              <a:prstGeom prst="rect">
                <a:avLst/>
              </a:prstGeom>
            </p:spPr>
          </p:pic>
        </p:grpSp>
        <p:cxnSp>
          <p:nvCxnSpPr>
            <p:cNvPr id="9" name="Rak koppling 17">
              <a:extLst>
                <a:ext uri="{FF2B5EF4-FFF2-40B4-BE49-F238E27FC236}">
                  <a16:creationId xmlns:a16="http://schemas.microsoft.com/office/drawing/2014/main" id="{3826728F-EDE6-E63A-F220-048353E1108C}"/>
                </a:ext>
              </a:extLst>
            </p:cNvPr>
            <p:cNvCxnSpPr/>
            <p:nvPr/>
          </p:nvCxnSpPr>
          <p:spPr>
            <a:xfrm>
              <a:off x="6660806" y="2386911"/>
              <a:ext cx="0" cy="3554233"/>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Bildobjekt 15">
              <a:extLst>
                <a:ext uri="{FF2B5EF4-FFF2-40B4-BE49-F238E27FC236}">
                  <a16:creationId xmlns:a16="http://schemas.microsoft.com/office/drawing/2014/main" id="{93153745-18EC-B5D1-C835-FB24F31825DB}"/>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512686" y="3728204"/>
              <a:ext cx="3461811" cy="831582"/>
            </a:xfrm>
            <a:prstGeom prst="rect">
              <a:avLst/>
            </a:prstGeom>
          </p:spPr>
        </p:pic>
        <p:sp>
          <p:nvSpPr>
            <p:cNvPr id="12" name="textruta 19">
              <a:extLst>
                <a:ext uri="{FF2B5EF4-FFF2-40B4-BE49-F238E27FC236}">
                  <a16:creationId xmlns:a16="http://schemas.microsoft.com/office/drawing/2014/main" id="{F491EF4F-7A43-259B-98EC-171379512446}"/>
                </a:ext>
              </a:extLst>
            </p:cNvPr>
            <p:cNvSpPr txBox="1"/>
            <p:nvPr/>
          </p:nvSpPr>
          <p:spPr>
            <a:xfrm>
              <a:off x="7512686" y="3170678"/>
              <a:ext cx="3590560" cy="369332"/>
            </a:xfrm>
            <a:prstGeom prst="rect">
              <a:avLst/>
            </a:prstGeom>
            <a:noFill/>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800" dirty="0">
                  <a:latin typeface="Arial" panose="020B0604020202020204" pitchFamily="34" charset="0"/>
                  <a:cs typeface="Arial" panose="020B0604020202020204" pitchFamily="34" charset="0"/>
                </a:rPr>
                <a:t>Finansieras av</a:t>
              </a:r>
              <a:endParaRPr lang="sv-SE" dirty="0"/>
            </a:p>
          </p:txBody>
        </p:sp>
      </p:grpSp>
    </p:spTree>
    <p:extLst>
      <p:ext uri="{BB962C8B-B14F-4D97-AF65-F5344CB8AC3E}">
        <p14:creationId xmlns:p14="http://schemas.microsoft.com/office/powerpoint/2010/main" val="411534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557B"/>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B9689A61-24E7-8BEC-9E5B-2372C3782F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 y="0"/>
            <a:ext cx="12240000" cy="1192125"/>
          </a:xfrm>
          <a:prstGeom prst="rect">
            <a:avLst/>
          </a:prstGeom>
        </p:spPr>
      </p:pic>
      <p:sp>
        <p:nvSpPr>
          <p:cNvPr id="73" name="textruta 72">
            <a:extLst>
              <a:ext uri="{FF2B5EF4-FFF2-40B4-BE49-F238E27FC236}">
                <a16:creationId xmlns:a16="http://schemas.microsoft.com/office/drawing/2014/main" id="{8A99C754-5C8B-3747-A91F-6DF9CF5475EE}"/>
              </a:ext>
            </a:extLst>
          </p:cNvPr>
          <p:cNvSpPr txBox="1"/>
          <p:nvPr/>
        </p:nvSpPr>
        <p:spPr>
          <a:xfrm>
            <a:off x="828000" y="288000"/>
            <a:ext cx="11316435" cy="523220"/>
          </a:xfrm>
          <a:prstGeom prst="rect">
            <a:avLst/>
          </a:prstGeom>
          <a:noFill/>
        </p:spPr>
        <p:txBody>
          <a:bodyPr wrap="square" lIns="91440" tIns="45720" rIns="91440" bIns="45720" rtlCol="0" anchor="t">
            <a:spAutoFit/>
          </a:bodyPr>
          <a:lstStyle/>
          <a:p>
            <a:r>
              <a:rPr lang="sv-SE" sz="2800" b="1" spc="300">
                <a:solidFill>
                  <a:schemeClr val="bg1"/>
                </a:solidFill>
                <a:latin typeface="Aptos" panose="020B0004020202020204" pitchFamily="34" charset="0"/>
                <a:cs typeface="Arial Narrow" panose="020B0604020202020204" pitchFamily="34" charset="0"/>
              </a:rPr>
              <a:t>MÅL OCH STYRMEDEL</a:t>
            </a:r>
          </a:p>
        </p:txBody>
      </p:sp>
      <p:sp>
        <p:nvSpPr>
          <p:cNvPr id="4" name="Rectangle: Rounded Corners 3">
            <a:extLst>
              <a:ext uri="{FF2B5EF4-FFF2-40B4-BE49-F238E27FC236}">
                <a16:creationId xmlns:a16="http://schemas.microsoft.com/office/drawing/2014/main" id="{E0302533-92A2-C8FD-58AA-DC5D5FEF1C91}"/>
              </a:ext>
            </a:extLst>
          </p:cNvPr>
          <p:cNvSpPr/>
          <p:nvPr/>
        </p:nvSpPr>
        <p:spPr>
          <a:xfrm>
            <a:off x="818073" y="1482337"/>
            <a:ext cx="6106346" cy="1192125"/>
          </a:xfrm>
          <a:prstGeom prst="roundRect">
            <a:avLst/>
          </a:prstGeom>
          <a:solidFill>
            <a:schemeClr val="bg1">
              <a:alpha val="15000"/>
            </a:schemeClr>
          </a:solidFill>
          <a:ln w="28575">
            <a:solidFill>
              <a:srgbClr val="3FA9F5"/>
            </a:solidFill>
          </a:ln>
        </p:spPr>
        <p:style>
          <a:lnRef idx="2">
            <a:schemeClr val="accent1">
              <a:shade val="15000"/>
            </a:schemeClr>
          </a:lnRef>
          <a:fillRef idx="1">
            <a:schemeClr val="accent1"/>
          </a:fillRef>
          <a:effectRef idx="0">
            <a:schemeClr val="accent1"/>
          </a:effectRef>
          <a:fontRef idx="minor">
            <a:schemeClr val="lt1"/>
          </a:fontRef>
        </p:style>
        <p:txBody>
          <a:bodyPr lIns="180000" tIns="45720" rIns="91440" bIns="45720" rtlCol="0" anchor="ctr"/>
          <a:lstStyle/>
          <a:p>
            <a:pPr>
              <a:spcAft>
                <a:spcPts val="600"/>
              </a:spcAft>
            </a:pPr>
            <a:r>
              <a:rPr lang="sv-SE" sz="2400" b="1" spc="300">
                <a:solidFill>
                  <a:schemeClr val="bg1"/>
                </a:solidFill>
                <a:latin typeface="Aptos" panose="020B0004020202020204" pitchFamily="34" charset="0"/>
                <a:ea typeface="Calibri"/>
                <a:cs typeface="Calibri"/>
              </a:rPr>
              <a:t>GLOBAL NIVÅ</a:t>
            </a:r>
          </a:p>
          <a:p>
            <a:r>
              <a:rPr lang="sv-SE" sz="1400">
                <a:solidFill>
                  <a:schemeClr val="bg1"/>
                </a:solidFill>
                <a:latin typeface="Aptos" panose="020B0004020202020204" pitchFamily="34" charset="0"/>
                <a:ea typeface="Calibri"/>
                <a:cs typeface="Calibri"/>
              </a:rPr>
              <a:t>Parisavtalet: Uppvärmningen får inte öka mer än 2 grader</a:t>
            </a:r>
          </a:p>
        </p:txBody>
      </p:sp>
      <p:sp>
        <p:nvSpPr>
          <p:cNvPr id="5" name="Rectangle: Rounded Corners 4">
            <a:extLst>
              <a:ext uri="{FF2B5EF4-FFF2-40B4-BE49-F238E27FC236}">
                <a16:creationId xmlns:a16="http://schemas.microsoft.com/office/drawing/2014/main" id="{B51DB66D-B9AA-EF4D-2B18-62D53BE5227F}"/>
              </a:ext>
            </a:extLst>
          </p:cNvPr>
          <p:cNvSpPr/>
          <p:nvPr/>
        </p:nvSpPr>
        <p:spPr>
          <a:xfrm>
            <a:off x="818073" y="2795826"/>
            <a:ext cx="6084634" cy="1192125"/>
          </a:xfrm>
          <a:prstGeom prst="roundRect">
            <a:avLst/>
          </a:prstGeom>
          <a:solidFill>
            <a:schemeClr val="bg1">
              <a:alpha val="15000"/>
            </a:schemeClr>
          </a:solidFill>
          <a:ln w="28575">
            <a:solidFill>
              <a:srgbClr val="3FA9F5"/>
            </a:solidFill>
          </a:ln>
        </p:spPr>
        <p:style>
          <a:lnRef idx="2">
            <a:schemeClr val="accent1">
              <a:shade val="15000"/>
            </a:schemeClr>
          </a:lnRef>
          <a:fillRef idx="1">
            <a:schemeClr val="accent1"/>
          </a:fillRef>
          <a:effectRef idx="0">
            <a:schemeClr val="accent1"/>
          </a:effectRef>
          <a:fontRef idx="minor">
            <a:schemeClr val="lt1"/>
          </a:fontRef>
        </p:style>
        <p:txBody>
          <a:bodyPr lIns="180000" tIns="45720" rIns="91440" bIns="45720" rtlCol="0" anchor="ctr"/>
          <a:lstStyle/>
          <a:p>
            <a:pPr>
              <a:spcAft>
                <a:spcPts val="600"/>
              </a:spcAft>
            </a:pPr>
            <a:r>
              <a:rPr lang="sv-SE" sz="2400" b="1" spc="300">
                <a:solidFill>
                  <a:schemeClr val="bg1"/>
                </a:solidFill>
                <a:latin typeface="Aptos" panose="020B0004020202020204" pitchFamily="34" charset="0"/>
                <a:ea typeface="Calibri"/>
                <a:cs typeface="Calibri"/>
              </a:rPr>
              <a:t>EU-NIVÅ</a:t>
            </a:r>
          </a:p>
          <a:p>
            <a:r>
              <a:rPr lang="sv-SE" sz="1400">
                <a:solidFill>
                  <a:schemeClr val="bg1"/>
                </a:solidFill>
                <a:latin typeface="Aptos" panose="020B0004020202020204" pitchFamily="34" charset="0"/>
                <a:ea typeface="Calibri"/>
                <a:cs typeface="Calibri"/>
              </a:rPr>
              <a:t>Mål: 55 % minskning till 2030</a:t>
            </a:r>
          </a:p>
          <a:p>
            <a:pPr marL="288000" lvl="1" indent="-288000">
              <a:buSzPct val="150000"/>
              <a:buBlip>
                <a:blip r:embed="rId5">
                  <a:extLst>
                    <a:ext uri="{96DAC541-7B7A-43D3-8B79-37D633B846F1}">
                      <asvg:svgBlip xmlns:asvg="http://schemas.microsoft.com/office/drawing/2016/SVG/main" r:embed="rId6"/>
                    </a:ext>
                  </a:extLst>
                </a:blip>
              </a:buBlip>
            </a:pPr>
            <a:r>
              <a:rPr lang="sv-SE" sz="1400">
                <a:solidFill>
                  <a:schemeClr val="bg1"/>
                </a:solidFill>
                <a:latin typeface="Aptos" panose="020B0004020202020204" pitchFamily="34" charset="0"/>
                <a:ea typeface="Calibri"/>
                <a:cs typeface="Calibri"/>
              </a:rPr>
              <a:t>Förbud förbränningsmotorer 2035</a:t>
            </a:r>
          </a:p>
          <a:p>
            <a:pPr marL="288000" lvl="1" indent="-288000">
              <a:buSzPct val="150000"/>
              <a:buBlip>
                <a:blip r:embed="rId5">
                  <a:extLst>
                    <a:ext uri="{96DAC541-7B7A-43D3-8B79-37D633B846F1}">
                      <asvg:svgBlip xmlns:asvg="http://schemas.microsoft.com/office/drawing/2016/SVG/main" r:embed="rId6"/>
                    </a:ext>
                  </a:extLst>
                </a:blip>
              </a:buBlip>
            </a:pPr>
            <a:r>
              <a:rPr lang="sv-SE" sz="1400">
                <a:solidFill>
                  <a:schemeClr val="bg1"/>
                </a:solidFill>
                <a:latin typeface="Aptos" panose="020B0004020202020204" pitchFamily="34" charset="0"/>
                <a:ea typeface="Calibri"/>
                <a:cs typeface="Calibri"/>
              </a:rPr>
              <a:t>Utsläppshandeln skärps och gör det dyrare att släppa ut</a:t>
            </a:r>
          </a:p>
        </p:txBody>
      </p:sp>
      <p:sp>
        <p:nvSpPr>
          <p:cNvPr id="8" name="Oval 7">
            <a:extLst>
              <a:ext uri="{FF2B5EF4-FFF2-40B4-BE49-F238E27FC236}">
                <a16:creationId xmlns:a16="http://schemas.microsoft.com/office/drawing/2014/main" id="{11E8E7FF-BE8A-808E-84E7-EF44E9DFEC72}"/>
              </a:ext>
            </a:extLst>
          </p:cNvPr>
          <p:cNvSpPr/>
          <p:nvPr/>
        </p:nvSpPr>
        <p:spPr>
          <a:xfrm>
            <a:off x="7898732" y="2250928"/>
            <a:ext cx="3326960" cy="3326960"/>
          </a:xfrm>
          <a:prstGeom prst="ellipse">
            <a:avLst/>
          </a:prstGeom>
          <a:solidFill>
            <a:schemeClr val="bg1">
              <a:alpha val="15000"/>
            </a:schemeClr>
          </a:solidFill>
          <a:ln w="28575">
            <a:solidFill>
              <a:srgbClr val="3FA9F5"/>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2400">
                <a:solidFill>
                  <a:schemeClr val="bg1"/>
                </a:solidFill>
                <a:latin typeface="Aptos" panose="020B0004020202020204" pitchFamily="34" charset="0"/>
                <a:cs typeface="Arial"/>
              </a:rPr>
              <a:t>Omställningen </a:t>
            </a:r>
            <a:br>
              <a:rPr lang="sv-SE" sz="2400">
                <a:solidFill>
                  <a:schemeClr val="bg1"/>
                </a:solidFill>
                <a:latin typeface="Aptos" panose="020B0004020202020204" pitchFamily="34" charset="0"/>
                <a:cs typeface="Arial"/>
              </a:rPr>
            </a:br>
            <a:r>
              <a:rPr lang="sv-SE" sz="2400">
                <a:solidFill>
                  <a:schemeClr val="bg1"/>
                </a:solidFill>
                <a:latin typeface="Aptos" panose="020B0004020202020204" pitchFamily="34" charset="0"/>
                <a:cs typeface="Arial"/>
              </a:rPr>
              <a:t>är avgörande för att klara Sveriges åtaganden gentemot EU:s klimatmål</a:t>
            </a:r>
            <a:endParaRPr lang="en-US" sz="2000">
              <a:solidFill>
                <a:schemeClr val="bg1"/>
              </a:solidFill>
              <a:latin typeface="Aptos" panose="020B0004020202020204" pitchFamily="34" charset="0"/>
            </a:endParaRPr>
          </a:p>
        </p:txBody>
      </p:sp>
      <p:sp>
        <p:nvSpPr>
          <p:cNvPr id="2" name="Rectangle: Rounded Corners 4">
            <a:extLst>
              <a:ext uri="{FF2B5EF4-FFF2-40B4-BE49-F238E27FC236}">
                <a16:creationId xmlns:a16="http://schemas.microsoft.com/office/drawing/2014/main" id="{CAEBE5FC-040C-EA8A-0077-62D9AC7666AD}"/>
              </a:ext>
            </a:extLst>
          </p:cNvPr>
          <p:cNvSpPr/>
          <p:nvPr/>
        </p:nvSpPr>
        <p:spPr>
          <a:xfrm>
            <a:off x="818074" y="4100593"/>
            <a:ext cx="6106346" cy="1192125"/>
          </a:xfrm>
          <a:prstGeom prst="roundRect">
            <a:avLst/>
          </a:prstGeom>
          <a:solidFill>
            <a:schemeClr val="bg1">
              <a:alpha val="15000"/>
            </a:schemeClr>
          </a:solidFill>
          <a:ln w="28575">
            <a:solidFill>
              <a:srgbClr val="3FA9F5"/>
            </a:solidFill>
          </a:ln>
        </p:spPr>
        <p:style>
          <a:lnRef idx="2">
            <a:schemeClr val="accent1">
              <a:shade val="15000"/>
            </a:schemeClr>
          </a:lnRef>
          <a:fillRef idx="1">
            <a:schemeClr val="accent1"/>
          </a:fillRef>
          <a:effectRef idx="0">
            <a:schemeClr val="accent1"/>
          </a:effectRef>
          <a:fontRef idx="minor">
            <a:schemeClr val="lt1"/>
          </a:fontRef>
        </p:style>
        <p:txBody>
          <a:bodyPr lIns="180000" tIns="45720" rIns="91440" bIns="45720" rtlCol="0" anchor="ctr"/>
          <a:lstStyle/>
          <a:p>
            <a:pPr>
              <a:spcAft>
                <a:spcPts val="600"/>
              </a:spcAft>
            </a:pPr>
            <a:r>
              <a:rPr lang="sv-SE" sz="2400" b="1" spc="300">
                <a:solidFill>
                  <a:schemeClr val="bg1"/>
                </a:solidFill>
                <a:latin typeface="Aptos" panose="020B0004020202020204" pitchFamily="34" charset="0"/>
                <a:ea typeface="Calibri"/>
                <a:cs typeface="Calibri"/>
              </a:rPr>
              <a:t>NATIONELL NIVÅ</a:t>
            </a:r>
          </a:p>
          <a:p>
            <a:r>
              <a:rPr lang="sv-SE" sz="1400">
                <a:solidFill>
                  <a:schemeClr val="bg1"/>
                </a:solidFill>
                <a:latin typeface="Aptos" panose="020B0004020202020204" pitchFamily="34" charset="0"/>
                <a:ea typeface="Calibri"/>
                <a:cs typeface="Calibri"/>
              </a:rPr>
              <a:t>Mål: Nettonål utsläpp av växthusgaser till 2045 </a:t>
            </a:r>
          </a:p>
          <a:p>
            <a:pPr marL="288000" lvl="1" indent="-288000">
              <a:buSzPct val="150000"/>
              <a:buBlip>
                <a:blip r:embed="rId5">
                  <a:extLst>
                    <a:ext uri="{96DAC541-7B7A-43D3-8B79-37D633B846F1}">
                      <asvg:svgBlip xmlns:asvg="http://schemas.microsoft.com/office/drawing/2016/SVG/main" r:embed="rId6"/>
                    </a:ext>
                  </a:extLst>
                </a:blip>
              </a:buBlip>
            </a:pPr>
            <a:r>
              <a:rPr lang="sv-SE" sz="1400">
                <a:solidFill>
                  <a:schemeClr val="bg1"/>
                </a:solidFill>
                <a:latin typeface="Aptos" panose="020B0004020202020204" pitchFamily="34" charset="0"/>
                <a:ea typeface="Calibri"/>
                <a:cs typeface="Calibri"/>
              </a:rPr>
              <a:t>Etappmål 2030: 63 % lägre än 1990</a:t>
            </a:r>
          </a:p>
          <a:p>
            <a:pPr marL="288000" lvl="1" indent="-288000">
              <a:buSzPct val="150000"/>
              <a:buBlip>
                <a:blip r:embed="rId5">
                  <a:extLst>
                    <a:ext uri="{96DAC541-7B7A-43D3-8B79-37D633B846F1}">
                      <asvg:svgBlip xmlns:asvg="http://schemas.microsoft.com/office/drawing/2016/SVG/main" r:embed="rId6"/>
                    </a:ext>
                  </a:extLst>
                </a:blip>
              </a:buBlip>
            </a:pPr>
            <a:r>
              <a:rPr lang="sv-SE" sz="1400">
                <a:solidFill>
                  <a:schemeClr val="bg1"/>
                </a:solidFill>
                <a:latin typeface="Aptos" panose="020B0004020202020204" pitchFamily="34" charset="0"/>
                <a:ea typeface="Calibri"/>
                <a:cs typeface="Calibri"/>
              </a:rPr>
              <a:t>Etappmål 2040: 75 % lägre än 1990</a:t>
            </a:r>
          </a:p>
        </p:txBody>
      </p:sp>
      <p:sp>
        <p:nvSpPr>
          <p:cNvPr id="7" name="Rectangle: Rounded Corners 4">
            <a:extLst>
              <a:ext uri="{FF2B5EF4-FFF2-40B4-BE49-F238E27FC236}">
                <a16:creationId xmlns:a16="http://schemas.microsoft.com/office/drawing/2014/main" id="{1A6F2922-F95E-FFFA-BFD7-10E6BC9D41E2}"/>
              </a:ext>
            </a:extLst>
          </p:cNvPr>
          <p:cNvSpPr/>
          <p:nvPr/>
        </p:nvSpPr>
        <p:spPr>
          <a:xfrm>
            <a:off x="839787" y="5405360"/>
            <a:ext cx="6106346" cy="1265734"/>
          </a:xfrm>
          <a:prstGeom prst="roundRect">
            <a:avLst/>
          </a:prstGeom>
          <a:solidFill>
            <a:schemeClr val="bg1">
              <a:alpha val="15000"/>
            </a:schemeClr>
          </a:solidFill>
          <a:ln w="28575">
            <a:solidFill>
              <a:srgbClr val="3FA9F5"/>
            </a:solidFill>
          </a:ln>
        </p:spPr>
        <p:style>
          <a:lnRef idx="2">
            <a:schemeClr val="accent1">
              <a:shade val="15000"/>
            </a:schemeClr>
          </a:lnRef>
          <a:fillRef idx="1">
            <a:schemeClr val="accent1"/>
          </a:fillRef>
          <a:effectRef idx="0">
            <a:schemeClr val="accent1"/>
          </a:effectRef>
          <a:fontRef idx="minor">
            <a:schemeClr val="lt1"/>
          </a:fontRef>
        </p:style>
        <p:txBody>
          <a:bodyPr lIns="180000" tIns="45720" rIns="91440" bIns="45720" rtlCol="0" anchor="ctr"/>
          <a:lstStyle/>
          <a:p>
            <a:pPr>
              <a:spcAft>
                <a:spcPts val="600"/>
              </a:spcAft>
            </a:pPr>
            <a:r>
              <a:rPr lang="sv-SE" sz="2400" b="1" spc="300">
                <a:solidFill>
                  <a:schemeClr val="bg1"/>
                </a:solidFill>
                <a:latin typeface="Aptos" panose="020B0004020202020204" pitchFamily="34" charset="0"/>
                <a:ea typeface="Calibri"/>
                <a:cs typeface="Calibri"/>
              </a:rPr>
              <a:t>REGIONAL NIVÅ</a:t>
            </a:r>
          </a:p>
          <a:p>
            <a:r>
              <a:rPr lang="sv-SE" sz="1400">
                <a:solidFill>
                  <a:schemeClr val="bg1"/>
                </a:solidFill>
                <a:latin typeface="Aptos" panose="020B0004020202020204" pitchFamily="34" charset="0"/>
                <a:ea typeface="Calibri"/>
                <a:cs typeface="Calibri"/>
              </a:rPr>
              <a:t>Mål: Fossiloberoende till 2030, vilket innebär:</a:t>
            </a:r>
          </a:p>
          <a:p>
            <a:pPr marL="288000" lvl="1" indent="-288000">
              <a:buSzPct val="150000"/>
              <a:buBlip>
                <a:blip r:embed="rId5">
                  <a:extLst>
                    <a:ext uri="{96DAC541-7B7A-43D3-8B79-37D633B846F1}">
                      <asvg:svgBlip xmlns:asvg="http://schemas.microsoft.com/office/drawing/2016/SVG/main" r:embed="rId6"/>
                    </a:ext>
                  </a:extLst>
                </a:blip>
              </a:buBlip>
            </a:pPr>
            <a:r>
              <a:rPr lang="sv-SE" sz="1400">
                <a:solidFill>
                  <a:schemeClr val="bg1"/>
                </a:solidFill>
                <a:latin typeface="Aptos" panose="020B0004020202020204" pitchFamily="34" charset="0"/>
                <a:ea typeface="Calibri"/>
                <a:cs typeface="Calibri"/>
              </a:rPr>
              <a:t>Minskning av växthusgaser med 80 % från 1990-års nivåer</a:t>
            </a:r>
          </a:p>
          <a:p>
            <a:pPr marL="288000" lvl="1" indent="-288000">
              <a:buSzPct val="150000"/>
              <a:buBlip>
                <a:blip r:embed="rId5">
                  <a:extLst>
                    <a:ext uri="{96DAC541-7B7A-43D3-8B79-37D633B846F1}">
                      <asvg:svgBlip xmlns:asvg="http://schemas.microsoft.com/office/drawing/2016/SVG/main" r:embed="rId6"/>
                    </a:ext>
                  </a:extLst>
                </a:blip>
              </a:buBlip>
            </a:pPr>
            <a:r>
              <a:rPr lang="sv-SE" sz="1400">
                <a:solidFill>
                  <a:schemeClr val="bg1"/>
                </a:solidFill>
                <a:latin typeface="Aptos" panose="020B0004020202020204" pitchFamily="34" charset="0"/>
                <a:ea typeface="Calibri"/>
                <a:cs typeface="Calibri"/>
              </a:rPr>
              <a:t>Minskning av utsläpp från västsvenskarnas konsumtion med 30 % från 2010-års nivåer</a:t>
            </a:r>
          </a:p>
        </p:txBody>
      </p:sp>
    </p:spTree>
    <p:extLst>
      <p:ext uri="{BB962C8B-B14F-4D97-AF65-F5344CB8AC3E}">
        <p14:creationId xmlns:p14="http://schemas.microsoft.com/office/powerpoint/2010/main" val="3133551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557B"/>
        </a:solidFill>
        <a:effectLst/>
      </p:bgPr>
    </p:bg>
    <p:spTree>
      <p:nvGrpSpPr>
        <p:cNvPr id="1" name="">
          <a:extLst>
            <a:ext uri="{FF2B5EF4-FFF2-40B4-BE49-F238E27FC236}">
              <a16:creationId xmlns:a16="http://schemas.microsoft.com/office/drawing/2014/main" id="{D3EDCECD-E7AA-CE87-13DA-9985B4C97796}"/>
            </a:ext>
          </a:extLst>
        </p:cNvPr>
        <p:cNvGrpSpPr/>
        <p:nvPr/>
      </p:nvGrpSpPr>
      <p:grpSpPr>
        <a:xfrm>
          <a:off x="0" y="0"/>
          <a:ext cx="0" cy="0"/>
          <a:chOff x="0" y="0"/>
          <a:chExt cx="0" cy="0"/>
        </a:xfrm>
      </p:grpSpPr>
      <p:pic>
        <p:nvPicPr>
          <p:cNvPr id="4" name="Bild 3">
            <a:extLst>
              <a:ext uri="{FF2B5EF4-FFF2-40B4-BE49-F238E27FC236}">
                <a16:creationId xmlns:a16="http://schemas.microsoft.com/office/drawing/2014/main" id="{93FDFE98-8DC3-C144-EB0D-B92C6DC7A5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 y="0"/>
            <a:ext cx="12240000" cy="1192125"/>
          </a:xfrm>
          <a:prstGeom prst="rect">
            <a:avLst/>
          </a:prstGeom>
        </p:spPr>
      </p:pic>
      <p:sp>
        <p:nvSpPr>
          <p:cNvPr id="2" name="Title 1">
            <a:extLst>
              <a:ext uri="{FF2B5EF4-FFF2-40B4-BE49-F238E27FC236}">
                <a16:creationId xmlns:a16="http://schemas.microsoft.com/office/drawing/2014/main" id="{F572DF74-AC3D-8AE7-9A04-16F9B974315B}"/>
              </a:ext>
            </a:extLst>
          </p:cNvPr>
          <p:cNvSpPr>
            <a:spLocks noGrp="1"/>
          </p:cNvSpPr>
          <p:nvPr>
            <p:ph type="title"/>
          </p:nvPr>
        </p:nvSpPr>
        <p:spPr>
          <a:xfrm>
            <a:off x="828000" y="288001"/>
            <a:ext cx="10515600" cy="464074"/>
          </a:xfrm>
        </p:spPr>
        <p:txBody>
          <a:bodyPr anchor="t" anchorCtr="0">
            <a:noAutofit/>
          </a:bodyPr>
          <a:lstStyle/>
          <a:p>
            <a:r>
              <a:rPr lang="en-US" sz="2800" spc="300">
                <a:solidFill>
                  <a:schemeClr val="bg1"/>
                </a:solidFill>
                <a:ea typeface="Calibri Light"/>
                <a:cs typeface="Calibri Light"/>
              </a:rPr>
              <a:t>NÄSTAN HÄLFTEN AV ENERGIN BEHÖVER BYTAS UT</a:t>
            </a:r>
          </a:p>
        </p:txBody>
      </p:sp>
      <p:graphicFrame>
        <p:nvGraphicFramePr>
          <p:cNvPr id="7" name="Diagram 7">
            <a:extLst>
              <a:ext uri="{FF2B5EF4-FFF2-40B4-BE49-F238E27FC236}">
                <a16:creationId xmlns:a16="http://schemas.microsoft.com/office/drawing/2014/main" id="{15A8FEB7-2181-1EFC-9C17-B66AFBD9C49E}"/>
              </a:ext>
            </a:extLst>
          </p:cNvPr>
          <p:cNvGraphicFramePr/>
          <p:nvPr>
            <p:extLst>
              <p:ext uri="{D42A27DB-BD31-4B8C-83A1-F6EECF244321}">
                <p14:modId xmlns:p14="http://schemas.microsoft.com/office/powerpoint/2010/main" val="4182128421"/>
              </p:ext>
            </p:extLst>
          </p:nvPr>
        </p:nvGraphicFramePr>
        <p:xfrm>
          <a:off x="235857" y="1480126"/>
          <a:ext cx="6606378" cy="5227514"/>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ruta 5">
            <a:extLst>
              <a:ext uri="{FF2B5EF4-FFF2-40B4-BE49-F238E27FC236}">
                <a16:creationId xmlns:a16="http://schemas.microsoft.com/office/drawing/2014/main" id="{207605E9-CD93-1668-AB84-894358EFAC97}"/>
              </a:ext>
            </a:extLst>
          </p:cNvPr>
          <p:cNvSpPr txBox="1"/>
          <p:nvPr/>
        </p:nvSpPr>
        <p:spPr>
          <a:xfrm>
            <a:off x="4511938" y="6200667"/>
            <a:ext cx="2120630" cy="369332"/>
          </a:xfrm>
          <a:prstGeom prst="rect">
            <a:avLst/>
          </a:prstGeom>
          <a:noFill/>
        </p:spPr>
        <p:txBody>
          <a:bodyPr wrap="square" rtlCol="0">
            <a:spAutoFit/>
          </a:bodyPr>
          <a:lstStyle/>
          <a:p>
            <a:pPr algn="ctr"/>
            <a:r>
              <a:rPr lang="sv-SE">
                <a:solidFill>
                  <a:schemeClr val="bg1"/>
                </a:solidFill>
                <a:latin typeface="Aptos" panose="020B0004020202020204" pitchFamily="34" charset="0"/>
              </a:rPr>
              <a:t>2023</a:t>
            </a:r>
          </a:p>
        </p:txBody>
      </p:sp>
      <p:sp>
        <p:nvSpPr>
          <p:cNvPr id="9" name="textruta 8">
            <a:extLst>
              <a:ext uri="{FF2B5EF4-FFF2-40B4-BE49-F238E27FC236}">
                <a16:creationId xmlns:a16="http://schemas.microsoft.com/office/drawing/2014/main" id="{4FB042D9-1CA4-9DA1-EED5-A13CC32AE181}"/>
              </a:ext>
            </a:extLst>
          </p:cNvPr>
          <p:cNvSpPr txBox="1"/>
          <p:nvPr/>
        </p:nvSpPr>
        <p:spPr>
          <a:xfrm>
            <a:off x="6229333" y="2292759"/>
            <a:ext cx="5230381" cy="2272482"/>
          </a:xfrm>
          <a:prstGeom prst="rect">
            <a:avLst/>
          </a:prstGeom>
          <a:noFill/>
        </p:spPr>
        <p:txBody>
          <a:bodyPr wrap="square" rtlCol="0">
            <a:spAutoFit/>
          </a:bodyPr>
          <a:lstStyle/>
          <a:p>
            <a:pPr algn="ctr"/>
            <a:r>
              <a:rPr lang="sv-SE" sz="6600" b="1" spc="-100">
                <a:solidFill>
                  <a:schemeClr val="bg1"/>
                </a:solidFill>
                <a:latin typeface="Aptos" panose="020B0004020202020204" pitchFamily="34" charset="0"/>
              </a:rPr>
              <a:t>30 %</a:t>
            </a:r>
          </a:p>
          <a:p>
            <a:pPr algn="ctr">
              <a:lnSpc>
                <a:spcPts val="3000"/>
              </a:lnSpc>
            </a:pPr>
            <a:r>
              <a:rPr lang="sv-SE" sz="3000" spc="-100">
                <a:solidFill>
                  <a:schemeClr val="bg1"/>
                </a:solidFill>
                <a:latin typeface="Aptos" panose="020B0004020202020204" pitchFamily="34" charset="0"/>
              </a:rPr>
              <a:t>av industrins </a:t>
            </a:r>
            <a:br>
              <a:rPr lang="sv-SE" sz="3000" spc="-100">
                <a:solidFill>
                  <a:schemeClr val="bg1"/>
                </a:solidFill>
                <a:latin typeface="Aptos" panose="020B0004020202020204" pitchFamily="34" charset="0"/>
              </a:rPr>
            </a:br>
            <a:r>
              <a:rPr lang="sv-SE" sz="3000" spc="-100">
                <a:solidFill>
                  <a:schemeClr val="bg1"/>
                </a:solidFill>
                <a:latin typeface="Aptos" panose="020B0004020202020204" pitchFamily="34" charset="0"/>
              </a:rPr>
              <a:t>klimatutsläpp </a:t>
            </a:r>
            <a:br>
              <a:rPr lang="sv-SE" sz="3000" spc="-100">
                <a:solidFill>
                  <a:schemeClr val="bg1"/>
                </a:solidFill>
                <a:latin typeface="Aptos" panose="020B0004020202020204" pitchFamily="34" charset="0"/>
              </a:rPr>
            </a:br>
            <a:r>
              <a:rPr lang="sv-SE" sz="3000" spc="-100">
                <a:solidFill>
                  <a:schemeClr val="bg1"/>
                </a:solidFill>
                <a:latin typeface="Aptos" panose="020B0004020202020204" pitchFamily="34" charset="0"/>
              </a:rPr>
              <a:t>i Sverige </a:t>
            </a:r>
          </a:p>
        </p:txBody>
      </p:sp>
    </p:spTree>
    <p:extLst>
      <p:ext uri="{BB962C8B-B14F-4D97-AF65-F5344CB8AC3E}">
        <p14:creationId xmlns:p14="http://schemas.microsoft.com/office/powerpoint/2010/main" val="1058576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grpId="0" nodeType="withEffect">
                                  <p:stCondLst>
                                    <p:cond delay="0"/>
                                  </p:stCondLst>
                                  <p:childTnLst>
                                    <p:set>
                                      <p:cBhvr>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557B"/>
        </a:solidFill>
        <a:effectLst/>
      </p:bgPr>
    </p:bg>
    <p:spTree>
      <p:nvGrpSpPr>
        <p:cNvPr id="1" name="">
          <a:extLst>
            <a:ext uri="{FF2B5EF4-FFF2-40B4-BE49-F238E27FC236}">
              <a16:creationId xmlns:a16="http://schemas.microsoft.com/office/drawing/2014/main" id="{10E70E68-38D0-A524-FCF1-A4E974FB6A28}"/>
            </a:ext>
          </a:extLst>
        </p:cNvPr>
        <p:cNvGrpSpPr/>
        <p:nvPr/>
      </p:nvGrpSpPr>
      <p:grpSpPr>
        <a:xfrm>
          <a:off x="0" y="0"/>
          <a:ext cx="0" cy="0"/>
          <a:chOff x="0" y="0"/>
          <a:chExt cx="0" cy="0"/>
        </a:xfrm>
      </p:grpSpPr>
      <p:pic>
        <p:nvPicPr>
          <p:cNvPr id="5" name="Bild 4">
            <a:extLst>
              <a:ext uri="{FF2B5EF4-FFF2-40B4-BE49-F238E27FC236}">
                <a16:creationId xmlns:a16="http://schemas.microsoft.com/office/drawing/2014/main" id="{C7BF2223-B6D4-A831-B645-A33500CD30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 y="0"/>
            <a:ext cx="12240000" cy="1192125"/>
          </a:xfrm>
          <a:prstGeom prst="rect">
            <a:avLst/>
          </a:prstGeom>
        </p:spPr>
      </p:pic>
      <p:sp>
        <p:nvSpPr>
          <p:cNvPr id="73" name="textruta 72">
            <a:extLst>
              <a:ext uri="{FF2B5EF4-FFF2-40B4-BE49-F238E27FC236}">
                <a16:creationId xmlns:a16="http://schemas.microsoft.com/office/drawing/2014/main" id="{292B7546-2A48-B0BB-C102-B8179F306A2C}"/>
              </a:ext>
            </a:extLst>
          </p:cNvPr>
          <p:cNvSpPr txBox="1"/>
          <p:nvPr/>
        </p:nvSpPr>
        <p:spPr>
          <a:xfrm>
            <a:off x="828000" y="288000"/>
            <a:ext cx="10293178" cy="523220"/>
          </a:xfrm>
          <a:prstGeom prst="rect">
            <a:avLst/>
          </a:prstGeom>
          <a:noFill/>
        </p:spPr>
        <p:txBody>
          <a:bodyPr wrap="square" lIns="91440" tIns="45720" rIns="91440" bIns="45720" rtlCol="0" anchor="t">
            <a:spAutoFit/>
          </a:bodyPr>
          <a:lstStyle/>
          <a:p>
            <a:pPr>
              <a:defRPr/>
            </a:pPr>
            <a:r>
              <a:rPr kumimoji="0" lang="sv-SE" sz="2800" b="1" i="0" u="none" strike="noStrike" kern="1200" cap="none" spc="300" normalizeH="0" baseline="0" noProof="0">
                <a:ln>
                  <a:noFill/>
                </a:ln>
                <a:solidFill>
                  <a:prstClr val="white"/>
                </a:solidFill>
                <a:effectLst/>
                <a:uLnTx/>
                <a:uFillTx/>
                <a:latin typeface="Aptos"/>
              </a:rPr>
              <a:t>Framtida elbehov </a:t>
            </a:r>
            <a:r>
              <a:rPr lang="sv-SE" sz="2800" b="1" spc="300">
                <a:solidFill>
                  <a:prstClr val="white"/>
                </a:solidFill>
                <a:latin typeface="Aptos"/>
              </a:rPr>
              <a:t>från industrin i</a:t>
            </a:r>
            <a:r>
              <a:rPr kumimoji="0" lang="sv-SE" sz="2800" b="1" i="0" u="none" strike="noStrike" kern="1200" cap="none" spc="300" normalizeH="0" baseline="0" noProof="0">
                <a:ln>
                  <a:noFill/>
                </a:ln>
                <a:solidFill>
                  <a:prstClr val="white"/>
                </a:solidFill>
                <a:effectLst/>
                <a:uLnTx/>
                <a:uFillTx/>
                <a:latin typeface="Aptos"/>
              </a:rPr>
              <a:t> Västra Götaland</a:t>
            </a:r>
            <a:endParaRPr kumimoji="0" lang="en-US" sz="2800" b="0" i="0" u="none" strike="noStrike" kern="1200" cap="none" spc="300" normalizeH="0" baseline="0" noProof="0">
              <a:ln>
                <a:noFill/>
              </a:ln>
              <a:solidFill>
                <a:prstClr val="white"/>
              </a:solidFill>
              <a:effectLst/>
              <a:uLnTx/>
              <a:uFillTx/>
              <a:latin typeface="Aptos"/>
            </a:endParaRPr>
          </a:p>
        </p:txBody>
      </p:sp>
      <p:sp>
        <p:nvSpPr>
          <p:cNvPr id="7" name="Rectangle 6">
            <a:extLst>
              <a:ext uri="{FF2B5EF4-FFF2-40B4-BE49-F238E27FC236}">
                <a16:creationId xmlns:a16="http://schemas.microsoft.com/office/drawing/2014/main" id="{230D7500-49C7-ED07-397E-D36034507166}"/>
              </a:ext>
            </a:extLst>
          </p:cNvPr>
          <p:cNvSpPr/>
          <p:nvPr/>
        </p:nvSpPr>
        <p:spPr>
          <a:xfrm>
            <a:off x="3464494" y="3586709"/>
            <a:ext cx="1676783" cy="1842619"/>
          </a:xfrm>
          <a:prstGeom prst="rect">
            <a:avLst/>
          </a:prstGeom>
          <a:solidFill>
            <a:srgbClr val="3FA9F5"/>
          </a:solidFill>
          <a:ln>
            <a:solidFill>
              <a:srgbClr val="3FA9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09A886-2047-22EC-BA5B-D6DE17B38D13}"/>
              </a:ext>
            </a:extLst>
          </p:cNvPr>
          <p:cNvSpPr/>
          <p:nvPr/>
        </p:nvSpPr>
        <p:spPr>
          <a:xfrm>
            <a:off x="6451042" y="1730870"/>
            <a:ext cx="1676783" cy="3698458"/>
          </a:xfrm>
          <a:prstGeom prst="rect">
            <a:avLst/>
          </a:prstGeom>
          <a:solidFill>
            <a:srgbClr val="3FA9F5"/>
          </a:solidFill>
          <a:ln>
            <a:solidFill>
              <a:srgbClr val="3FA9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ruta 8">
            <a:extLst>
              <a:ext uri="{FF2B5EF4-FFF2-40B4-BE49-F238E27FC236}">
                <a16:creationId xmlns:a16="http://schemas.microsoft.com/office/drawing/2014/main" id="{C8B02051-2EB3-C04E-230F-F1E797409CE5}"/>
              </a:ext>
            </a:extLst>
          </p:cNvPr>
          <p:cNvSpPr txBox="1"/>
          <p:nvPr/>
        </p:nvSpPr>
        <p:spPr>
          <a:xfrm>
            <a:off x="2835464" y="5613048"/>
            <a:ext cx="2644026" cy="721575"/>
          </a:xfrm>
          <a:prstGeom prst="rect">
            <a:avLst/>
          </a:prstGeom>
          <a:noFill/>
        </p:spPr>
        <p:txBody>
          <a:bodyPr wrap="square" lIns="91440" tIns="45720" rIns="91440" bIns="45720" rtlCol="0" anchor="t">
            <a:noAutofit/>
          </a:bodyPr>
          <a:lstStyle/>
          <a:p>
            <a:pPr algn="r"/>
            <a:r>
              <a:rPr lang="sv-SE" sz="1600" b="1" spc="300">
                <a:solidFill>
                  <a:schemeClr val="bg1"/>
                </a:solidFill>
                <a:latin typeface="Aptos"/>
                <a:cs typeface="Arial"/>
              </a:rPr>
              <a:t>DAGENS ELBEHOV</a:t>
            </a:r>
            <a:endParaRPr lang="sv-SE" sz="1600" b="1" spc="300">
              <a:solidFill>
                <a:schemeClr val="bg1"/>
              </a:solidFill>
              <a:latin typeface="Aptos" panose="020B0004020202020204" pitchFamily="34" charset="0"/>
              <a:cs typeface="Arial" panose="020B0604020202020204" pitchFamily="34" charset="0"/>
            </a:endParaRPr>
          </a:p>
        </p:txBody>
      </p:sp>
      <p:sp>
        <p:nvSpPr>
          <p:cNvPr id="17" name="textruta 8">
            <a:extLst>
              <a:ext uri="{FF2B5EF4-FFF2-40B4-BE49-F238E27FC236}">
                <a16:creationId xmlns:a16="http://schemas.microsoft.com/office/drawing/2014/main" id="{ABE18435-E6B0-44A3-14F7-BF38A6CFADC6}"/>
              </a:ext>
            </a:extLst>
          </p:cNvPr>
          <p:cNvSpPr txBox="1"/>
          <p:nvPr/>
        </p:nvSpPr>
        <p:spPr>
          <a:xfrm>
            <a:off x="5662239" y="5613048"/>
            <a:ext cx="2644026" cy="721575"/>
          </a:xfrm>
          <a:prstGeom prst="rect">
            <a:avLst/>
          </a:prstGeom>
          <a:noFill/>
        </p:spPr>
        <p:txBody>
          <a:bodyPr wrap="square" lIns="91440" tIns="45720" rIns="91440" bIns="45720" rtlCol="0" anchor="t">
            <a:noAutofit/>
          </a:bodyPr>
          <a:lstStyle/>
          <a:p>
            <a:pPr algn="r"/>
            <a:r>
              <a:rPr lang="sv-SE" sz="1600" b="1" spc="300">
                <a:solidFill>
                  <a:schemeClr val="bg1"/>
                </a:solidFill>
                <a:latin typeface="Aptos"/>
                <a:cs typeface="Arial"/>
              </a:rPr>
              <a:t>ELBEHOV 2035</a:t>
            </a:r>
            <a:endParaRPr lang="sv-SE" sz="1600" b="1" spc="300">
              <a:solidFill>
                <a:schemeClr val="bg1"/>
              </a:solidFill>
              <a:latin typeface="Aptos" panose="020B0004020202020204" pitchFamily="34" charset="0"/>
              <a:cs typeface="Arial" panose="020B0604020202020204" pitchFamily="34" charset="0"/>
            </a:endParaRPr>
          </a:p>
        </p:txBody>
      </p:sp>
      <p:sp>
        <p:nvSpPr>
          <p:cNvPr id="19" name="textruta 8">
            <a:extLst>
              <a:ext uri="{FF2B5EF4-FFF2-40B4-BE49-F238E27FC236}">
                <a16:creationId xmlns:a16="http://schemas.microsoft.com/office/drawing/2014/main" id="{CCF23CBC-BC9C-1CDD-083B-FF1726B7C4D9}"/>
              </a:ext>
            </a:extLst>
          </p:cNvPr>
          <p:cNvSpPr txBox="1"/>
          <p:nvPr/>
        </p:nvSpPr>
        <p:spPr>
          <a:xfrm>
            <a:off x="3602380" y="3786706"/>
            <a:ext cx="1107736" cy="721575"/>
          </a:xfrm>
          <a:prstGeom prst="rect">
            <a:avLst/>
          </a:prstGeom>
          <a:noFill/>
        </p:spPr>
        <p:txBody>
          <a:bodyPr wrap="square" lIns="91440" tIns="45720" rIns="91440" bIns="45720" rtlCol="0" anchor="t">
            <a:noAutofit/>
          </a:bodyPr>
          <a:lstStyle/>
          <a:p>
            <a:pPr algn="r"/>
            <a:r>
              <a:rPr lang="sv-SE" sz="1600" b="1" spc="300">
                <a:solidFill>
                  <a:schemeClr val="bg1"/>
                </a:solidFill>
                <a:latin typeface="Aptos"/>
                <a:cs typeface="Arial"/>
              </a:rPr>
              <a:t>6 TWH</a:t>
            </a:r>
            <a:endParaRPr lang="sv-SE" sz="1600" b="1" spc="300">
              <a:solidFill>
                <a:schemeClr val="bg1"/>
              </a:solidFill>
              <a:latin typeface="Aptos" panose="020B0004020202020204" pitchFamily="34" charset="0"/>
              <a:cs typeface="Arial" panose="020B0604020202020204" pitchFamily="34" charset="0"/>
            </a:endParaRPr>
          </a:p>
        </p:txBody>
      </p:sp>
      <p:sp>
        <p:nvSpPr>
          <p:cNvPr id="21" name="textruta 8">
            <a:extLst>
              <a:ext uri="{FF2B5EF4-FFF2-40B4-BE49-F238E27FC236}">
                <a16:creationId xmlns:a16="http://schemas.microsoft.com/office/drawing/2014/main" id="{4777B6EF-CCD3-E927-5632-08A18CAF309A}"/>
              </a:ext>
            </a:extLst>
          </p:cNvPr>
          <p:cNvSpPr txBox="1"/>
          <p:nvPr/>
        </p:nvSpPr>
        <p:spPr>
          <a:xfrm>
            <a:off x="6674960" y="2078351"/>
            <a:ext cx="1218349" cy="721575"/>
          </a:xfrm>
          <a:prstGeom prst="rect">
            <a:avLst/>
          </a:prstGeom>
          <a:noFill/>
        </p:spPr>
        <p:txBody>
          <a:bodyPr wrap="square" lIns="91440" tIns="45720" rIns="91440" bIns="45720" rtlCol="0" anchor="t">
            <a:noAutofit/>
          </a:bodyPr>
          <a:lstStyle/>
          <a:p>
            <a:pPr algn="r"/>
            <a:r>
              <a:rPr lang="sv-SE" sz="1600" b="1" spc="300">
                <a:solidFill>
                  <a:schemeClr val="bg1"/>
                </a:solidFill>
                <a:latin typeface="Aptos"/>
                <a:cs typeface="Arial"/>
              </a:rPr>
              <a:t>14 TWH</a:t>
            </a:r>
            <a:endParaRPr lang="sv-SE" sz="1600" b="1" spc="300">
              <a:solidFill>
                <a:schemeClr val="bg1"/>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7440298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557B"/>
        </a:solidFill>
        <a:effectLst/>
      </p:bgPr>
    </p:bg>
    <p:spTree>
      <p:nvGrpSpPr>
        <p:cNvPr id="1" name="">
          <a:extLst>
            <a:ext uri="{FF2B5EF4-FFF2-40B4-BE49-F238E27FC236}">
              <a16:creationId xmlns:a16="http://schemas.microsoft.com/office/drawing/2014/main" id="{14379DF9-04E8-BA0C-9627-F6FB5DD92FCE}"/>
            </a:ext>
          </a:extLst>
        </p:cNvPr>
        <p:cNvGrpSpPr/>
        <p:nvPr/>
      </p:nvGrpSpPr>
      <p:grpSpPr>
        <a:xfrm>
          <a:off x="0" y="0"/>
          <a:ext cx="0" cy="0"/>
          <a:chOff x="0" y="0"/>
          <a:chExt cx="0" cy="0"/>
        </a:xfrm>
      </p:grpSpPr>
      <p:pic>
        <p:nvPicPr>
          <p:cNvPr id="5" name="Bild 4">
            <a:extLst>
              <a:ext uri="{FF2B5EF4-FFF2-40B4-BE49-F238E27FC236}">
                <a16:creationId xmlns:a16="http://schemas.microsoft.com/office/drawing/2014/main" id="{31A12C44-BE03-D96D-F1EC-B8D3418C30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0" y="0"/>
            <a:ext cx="12240000" cy="1192125"/>
          </a:xfrm>
          <a:prstGeom prst="rect">
            <a:avLst/>
          </a:prstGeom>
        </p:spPr>
      </p:pic>
      <p:sp>
        <p:nvSpPr>
          <p:cNvPr id="73" name="textruta 72">
            <a:extLst>
              <a:ext uri="{FF2B5EF4-FFF2-40B4-BE49-F238E27FC236}">
                <a16:creationId xmlns:a16="http://schemas.microsoft.com/office/drawing/2014/main" id="{816349F3-5753-DF14-45FF-FD795D35BC69}"/>
              </a:ext>
            </a:extLst>
          </p:cNvPr>
          <p:cNvSpPr txBox="1"/>
          <p:nvPr/>
        </p:nvSpPr>
        <p:spPr>
          <a:xfrm>
            <a:off x="828000" y="288000"/>
            <a:ext cx="10293178" cy="523220"/>
          </a:xfrm>
          <a:prstGeom prst="rect">
            <a:avLst/>
          </a:prstGeom>
          <a:noFill/>
        </p:spPr>
        <p:txBody>
          <a:bodyPr wrap="square" lIns="91440" tIns="45720" rIns="91440" bIns="45720" rtlCol="0" anchor="t">
            <a:spAutoFit/>
          </a:bodyPr>
          <a:lstStyle/>
          <a:p>
            <a:r>
              <a:rPr lang="sv-SE" sz="2800" b="1" spc="300">
                <a:solidFill>
                  <a:schemeClr val="bg1"/>
                </a:solidFill>
                <a:latin typeface="Aptos" panose="020B0004020202020204" pitchFamily="34" charset="0"/>
              </a:rPr>
              <a:t>HUR SKER OMSTÄLLNINGEN?</a:t>
            </a:r>
            <a:endParaRPr lang="en-US" sz="2800" spc="300">
              <a:solidFill>
                <a:schemeClr val="bg1"/>
              </a:solidFill>
              <a:latin typeface="Aptos" panose="020B0004020202020204" pitchFamily="34" charset="0"/>
            </a:endParaRPr>
          </a:p>
        </p:txBody>
      </p:sp>
      <p:grpSp>
        <p:nvGrpSpPr>
          <p:cNvPr id="2" name="Grupp 1">
            <a:extLst>
              <a:ext uri="{FF2B5EF4-FFF2-40B4-BE49-F238E27FC236}">
                <a16:creationId xmlns:a16="http://schemas.microsoft.com/office/drawing/2014/main" id="{4715341B-3F97-7777-8B33-973450CA6B99}"/>
              </a:ext>
            </a:extLst>
          </p:cNvPr>
          <p:cNvGrpSpPr/>
          <p:nvPr/>
        </p:nvGrpSpPr>
        <p:grpSpPr>
          <a:xfrm>
            <a:off x="1402765" y="2038798"/>
            <a:ext cx="2340000" cy="3476492"/>
            <a:chOff x="1402765" y="2038798"/>
            <a:chExt cx="2340000" cy="3476492"/>
          </a:xfrm>
        </p:grpSpPr>
        <p:pic>
          <p:nvPicPr>
            <p:cNvPr id="13" name="Bild 8" descr="Dagskalender kontur">
              <a:extLst>
                <a:ext uri="{FF2B5EF4-FFF2-40B4-BE49-F238E27FC236}">
                  <a16:creationId xmlns:a16="http://schemas.microsoft.com/office/drawing/2014/main" id="{00A7DD7D-08EB-D65B-DB14-2FF1DA3D76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5565" y="2038798"/>
              <a:ext cx="914400" cy="914400"/>
            </a:xfrm>
            <a:prstGeom prst="rect">
              <a:avLst/>
            </a:prstGeom>
          </p:spPr>
        </p:pic>
        <p:sp>
          <p:nvSpPr>
            <p:cNvPr id="7" name="Oval 7">
              <a:extLst>
                <a:ext uri="{FF2B5EF4-FFF2-40B4-BE49-F238E27FC236}">
                  <a16:creationId xmlns:a16="http://schemas.microsoft.com/office/drawing/2014/main" id="{0F573E1D-FBF5-516C-75EF-838EFD8F6EAF}"/>
                </a:ext>
              </a:extLst>
            </p:cNvPr>
            <p:cNvSpPr/>
            <p:nvPr/>
          </p:nvSpPr>
          <p:spPr>
            <a:xfrm>
              <a:off x="1402765" y="3175290"/>
              <a:ext cx="2340000" cy="2340000"/>
            </a:xfrm>
            <a:prstGeom prst="ellipse">
              <a:avLst/>
            </a:prstGeom>
            <a:solidFill>
              <a:schemeClr val="bg1">
                <a:alpha val="15000"/>
              </a:schemeClr>
            </a:solidFill>
            <a:ln w="28575">
              <a:solidFill>
                <a:srgbClr val="3FA9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200"/>
                </a:lnSpc>
                <a:spcAft>
                  <a:spcPts val="600"/>
                </a:spcAft>
              </a:pPr>
              <a:r>
                <a:rPr lang="sv-SE" sz="2400" b="1" spc="300">
                  <a:solidFill>
                    <a:schemeClr val="bg1"/>
                  </a:solidFill>
                  <a:latin typeface="Aptos" panose="020B0004020202020204" pitchFamily="34" charset="0"/>
                </a:rPr>
                <a:t>NÄR?</a:t>
              </a:r>
            </a:p>
            <a:p>
              <a:pPr algn="ctr">
                <a:lnSpc>
                  <a:spcPts val="2200"/>
                </a:lnSpc>
              </a:pPr>
              <a:r>
                <a:rPr lang="sv-SE" sz="2000">
                  <a:solidFill>
                    <a:schemeClr val="bg1"/>
                  </a:solidFill>
                  <a:latin typeface="Aptos" panose="020B0004020202020204" pitchFamily="34" charset="0"/>
                </a:rPr>
                <a:t>Styrt av </a:t>
              </a:r>
              <a:br>
                <a:rPr lang="sv-SE" sz="2000">
                  <a:solidFill>
                    <a:schemeClr val="bg1"/>
                  </a:solidFill>
                  <a:latin typeface="Aptos" panose="020B0004020202020204" pitchFamily="34" charset="0"/>
                </a:rPr>
              </a:br>
              <a:r>
                <a:rPr lang="sv-SE" sz="2000">
                  <a:solidFill>
                    <a:schemeClr val="bg1"/>
                  </a:solidFill>
                  <a:latin typeface="Aptos" panose="020B0004020202020204" pitchFamily="34" charset="0"/>
                </a:rPr>
                <a:t>vad som är ekonomiskt rationellt</a:t>
              </a:r>
            </a:p>
          </p:txBody>
        </p:sp>
      </p:grpSp>
      <p:grpSp>
        <p:nvGrpSpPr>
          <p:cNvPr id="3" name="Grupp 2">
            <a:extLst>
              <a:ext uri="{FF2B5EF4-FFF2-40B4-BE49-F238E27FC236}">
                <a16:creationId xmlns:a16="http://schemas.microsoft.com/office/drawing/2014/main" id="{58C81CE9-FAEF-7CFB-0969-AC479B9AACE0}"/>
              </a:ext>
            </a:extLst>
          </p:cNvPr>
          <p:cNvGrpSpPr/>
          <p:nvPr/>
        </p:nvGrpSpPr>
        <p:grpSpPr>
          <a:xfrm>
            <a:off x="4926000" y="1804512"/>
            <a:ext cx="2340000" cy="3660855"/>
            <a:chOff x="4926000" y="1804512"/>
            <a:chExt cx="2340000" cy="3660855"/>
          </a:xfrm>
        </p:grpSpPr>
        <p:grpSp>
          <p:nvGrpSpPr>
            <p:cNvPr id="30" name="Grupp 29">
              <a:extLst>
                <a:ext uri="{FF2B5EF4-FFF2-40B4-BE49-F238E27FC236}">
                  <a16:creationId xmlns:a16="http://schemas.microsoft.com/office/drawing/2014/main" id="{1F8957E2-0AD4-3747-79C6-D47023FFACE0}"/>
                </a:ext>
              </a:extLst>
            </p:cNvPr>
            <p:cNvGrpSpPr/>
            <p:nvPr/>
          </p:nvGrpSpPr>
          <p:grpSpPr>
            <a:xfrm>
              <a:off x="5237575" y="1804512"/>
              <a:ext cx="1716850" cy="1202042"/>
              <a:chOff x="4666663" y="3617442"/>
              <a:chExt cx="1716850" cy="1202042"/>
            </a:xfrm>
          </p:grpSpPr>
          <p:grpSp>
            <p:nvGrpSpPr>
              <p:cNvPr id="4" name="Grupp 1062">
                <a:extLst>
                  <a:ext uri="{FF2B5EF4-FFF2-40B4-BE49-F238E27FC236}">
                    <a16:creationId xmlns:a16="http://schemas.microsoft.com/office/drawing/2014/main" id="{7304F7B9-D924-DAF8-A1AB-62A1DED3EAE5}"/>
                  </a:ext>
                </a:extLst>
              </p:cNvPr>
              <p:cNvGrpSpPr/>
              <p:nvPr/>
            </p:nvGrpSpPr>
            <p:grpSpPr>
              <a:xfrm>
                <a:off x="4666663" y="3629265"/>
                <a:ext cx="914400" cy="1095306"/>
                <a:chOff x="2224703" y="4415183"/>
                <a:chExt cx="1349796" cy="1616842"/>
              </a:xfrm>
            </p:grpSpPr>
            <p:pic>
              <p:nvPicPr>
                <p:cNvPr id="21" name="Bild 1046" descr="Produktion med hel fyllning">
                  <a:extLst>
                    <a:ext uri="{FF2B5EF4-FFF2-40B4-BE49-F238E27FC236}">
                      <a16:creationId xmlns:a16="http://schemas.microsoft.com/office/drawing/2014/main" id="{4E5C02AA-3239-4108-F0CE-348D9201B8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66037" y="4415183"/>
                  <a:ext cx="625330" cy="625330"/>
                </a:xfrm>
                <a:prstGeom prst="rect">
                  <a:avLst/>
                </a:prstGeom>
              </p:spPr>
            </p:pic>
            <p:grpSp>
              <p:nvGrpSpPr>
                <p:cNvPr id="22" name="Grupp 1060">
                  <a:extLst>
                    <a:ext uri="{FF2B5EF4-FFF2-40B4-BE49-F238E27FC236}">
                      <a16:creationId xmlns:a16="http://schemas.microsoft.com/office/drawing/2014/main" id="{155A355A-CAB2-EAB2-00EA-78522418D644}"/>
                    </a:ext>
                  </a:extLst>
                </p:cNvPr>
                <p:cNvGrpSpPr/>
                <p:nvPr/>
              </p:nvGrpSpPr>
              <p:grpSpPr>
                <a:xfrm>
                  <a:off x="2224703" y="5418471"/>
                  <a:ext cx="1349796" cy="613554"/>
                  <a:chOff x="3702816" y="4830346"/>
                  <a:chExt cx="1349796" cy="613554"/>
                </a:xfrm>
              </p:grpSpPr>
              <p:pic>
                <p:nvPicPr>
                  <p:cNvPr id="24" name="Bild 1051" descr="Produktion med hel fyllning">
                    <a:extLst>
                      <a:ext uri="{FF2B5EF4-FFF2-40B4-BE49-F238E27FC236}">
                        <a16:creationId xmlns:a16="http://schemas.microsoft.com/office/drawing/2014/main" id="{4CB4DD97-14CA-B16B-F5CE-0B6B9599D3A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34422"/>
                  <a:stretch/>
                </p:blipFill>
                <p:spPr>
                  <a:xfrm>
                    <a:off x="4375608" y="4999932"/>
                    <a:ext cx="677004" cy="443968"/>
                  </a:xfrm>
                  <a:prstGeom prst="rect">
                    <a:avLst/>
                  </a:prstGeom>
                </p:spPr>
              </p:pic>
              <p:pic>
                <p:nvPicPr>
                  <p:cNvPr id="25" name="Bild 1053" descr="Kraftledningstorn med hel fyllning">
                    <a:extLst>
                      <a:ext uri="{FF2B5EF4-FFF2-40B4-BE49-F238E27FC236}">
                        <a16:creationId xmlns:a16="http://schemas.microsoft.com/office/drawing/2014/main" id="{71B1DA70-ACBD-8EDE-B0CD-99994E75D9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02816" y="4913609"/>
                    <a:ext cx="477578" cy="477578"/>
                  </a:xfrm>
                  <a:prstGeom prst="rect">
                    <a:avLst/>
                  </a:prstGeom>
                </p:spPr>
              </p:pic>
              <p:sp>
                <p:nvSpPr>
                  <p:cNvPr id="26" name="Båge 1054">
                    <a:extLst>
                      <a:ext uri="{FF2B5EF4-FFF2-40B4-BE49-F238E27FC236}">
                        <a16:creationId xmlns:a16="http://schemas.microsoft.com/office/drawing/2014/main" id="{FCF6D9B6-5FDA-10B7-3C3B-15B8096B9E70}"/>
                      </a:ext>
                    </a:extLst>
                  </p:cNvPr>
                  <p:cNvSpPr/>
                  <p:nvPr/>
                </p:nvSpPr>
                <p:spPr>
                  <a:xfrm flipH="1" flipV="1">
                    <a:off x="4091467" y="4830346"/>
                    <a:ext cx="477578" cy="342996"/>
                  </a:xfrm>
                  <a:prstGeom prst="arc">
                    <a:avLst>
                      <a:gd name="adj1" fmla="val 12734259"/>
                      <a:gd name="adj2" fmla="val 2080990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7" name="Båge 1055">
                    <a:extLst>
                      <a:ext uri="{FF2B5EF4-FFF2-40B4-BE49-F238E27FC236}">
                        <a16:creationId xmlns:a16="http://schemas.microsoft.com/office/drawing/2014/main" id="{B07CF400-656C-9E07-F673-CC2EC563A09B}"/>
                      </a:ext>
                    </a:extLst>
                  </p:cNvPr>
                  <p:cNvSpPr/>
                  <p:nvPr/>
                </p:nvSpPr>
                <p:spPr>
                  <a:xfrm flipH="1" flipV="1">
                    <a:off x="4082446" y="4951044"/>
                    <a:ext cx="477578" cy="342996"/>
                  </a:xfrm>
                  <a:prstGeom prst="arc">
                    <a:avLst>
                      <a:gd name="adj1" fmla="val 12734259"/>
                      <a:gd name="adj2" fmla="val 21164131"/>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23" name="Pil: höger 1058">
                  <a:extLst>
                    <a:ext uri="{FF2B5EF4-FFF2-40B4-BE49-F238E27FC236}">
                      <a16:creationId xmlns:a16="http://schemas.microsoft.com/office/drawing/2014/main" id="{2F259AB0-C9C7-262E-F1B9-894B30D7D73E}"/>
                    </a:ext>
                  </a:extLst>
                </p:cNvPr>
                <p:cNvSpPr/>
                <p:nvPr/>
              </p:nvSpPr>
              <p:spPr>
                <a:xfrm rot="5400000">
                  <a:off x="2693906" y="5092058"/>
                  <a:ext cx="401174" cy="31030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 name="Grupp 1061">
                <a:extLst>
                  <a:ext uri="{FF2B5EF4-FFF2-40B4-BE49-F238E27FC236}">
                    <a16:creationId xmlns:a16="http://schemas.microsoft.com/office/drawing/2014/main" id="{7513BE35-07CC-B973-A22F-6E1687932658}"/>
                  </a:ext>
                </a:extLst>
              </p:cNvPr>
              <p:cNvGrpSpPr/>
              <p:nvPr/>
            </p:nvGrpSpPr>
            <p:grpSpPr>
              <a:xfrm>
                <a:off x="5803403" y="3617442"/>
                <a:ext cx="580110" cy="1202042"/>
                <a:chOff x="2899310" y="3754915"/>
                <a:chExt cx="771265" cy="1598132"/>
              </a:xfrm>
            </p:grpSpPr>
            <p:pic>
              <p:nvPicPr>
                <p:cNvPr id="18" name="Bild 1048" descr="Bil med hel fyllning">
                  <a:extLst>
                    <a:ext uri="{FF2B5EF4-FFF2-40B4-BE49-F238E27FC236}">
                      <a16:creationId xmlns:a16="http://schemas.microsoft.com/office/drawing/2014/main" id="{435DC5F5-A70B-3E07-EEC2-CD28F0E0B6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84684" y="3754915"/>
                  <a:ext cx="677004" cy="677004"/>
                </a:xfrm>
                <a:prstGeom prst="rect">
                  <a:avLst/>
                </a:prstGeom>
              </p:spPr>
            </p:pic>
            <p:pic>
              <p:nvPicPr>
                <p:cNvPr id="19" name="Bild 1050" descr="Elbil med hel fyllning">
                  <a:extLst>
                    <a:ext uri="{FF2B5EF4-FFF2-40B4-BE49-F238E27FC236}">
                      <a16:creationId xmlns:a16="http://schemas.microsoft.com/office/drawing/2014/main" id="{F0431290-0EFB-8A68-442C-4E08678C23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99310" y="4581782"/>
                  <a:ext cx="771265" cy="771265"/>
                </a:xfrm>
                <a:prstGeom prst="rect">
                  <a:avLst/>
                </a:prstGeom>
              </p:spPr>
            </p:pic>
            <p:sp>
              <p:nvSpPr>
                <p:cNvPr id="20" name="Pil: höger 1059">
                  <a:extLst>
                    <a:ext uri="{FF2B5EF4-FFF2-40B4-BE49-F238E27FC236}">
                      <a16:creationId xmlns:a16="http://schemas.microsoft.com/office/drawing/2014/main" id="{B1B8D5FC-8BC7-CAA3-3471-474E681DF90D}"/>
                    </a:ext>
                  </a:extLst>
                </p:cNvPr>
                <p:cNvSpPr/>
                <p:nvPr/>
              </p:nvSpPr>
              <p:spPr>
                <a:xfrm rot="5400000">
                  <a:off x="3110550" y="4385414"/>
                  <a:ext cx="401174" cy="31030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8" name="Oval 7">
              <a:extLst>
                <a:ext uri="{FF2B5EF4-FFF2-40B4-BE49-F238E27FC236}">
                  <a16:creationId xmlns:a16="http://schemas.microsoft.com/office/drawing/2014/main" id="{D671F0CF-7EB1-B9CD-35D2-5909B344413F}"/>
                </a:ext>
              </a:extLst>
            </p:cNvPr>
            <p:cNvSpPr/>
            <p:nvPr/>
          </p:nvSpPr>
          <p:spPr>
            <a:xfrm>
              <a:off x="4926000" y="3125367"/>
              <a:ext cx="2340000" cy="2340000"/>
            </a:xfrm>
            <a:prstGeom prst="ellipse">
              <a:avLst/>
            </a:prstGeom>
            <a:solidFill>
              <a:schemeClr val="bg1">
                <a:alpha val="15000"/>
              </a:schemeClr>
            </a:solidFill>
            <a:ln w="28575">
              <a:solidFill>
                <a:srgbClr val="3FA9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200"/>
                </a:lnSpc>
                <a:spcAft>
                  <a:spcPts val="600"/>
                </a:spcAft>
              </a:pPr>
              <a:r>
                <a:rPr lang="sv-SE" sz="2400" b="1" spc="300">
                  <a:solidFill>
                    <a:schemeClr val="bg1"/>
                  </a:solidFill>
                  <a:latin typeface="Aptos" panose="020B0004020202020204" pitchFamily="34" charset="0"/>
                </a:rPr>
                <a:t>HUR?</a:t>
              </a:r>
            </a:p>
            <a:p>
              <a:pPr algn="ctr">
                <a:lnSpc>
                  <a:spcPts val="2200"/>
                </a:lnSpc>
              </a:pPr>
              <a:r>
                <a:rPr lang="sv-SE" sz="2000">
                  <a:solidFill>
                    <a:schemeClr val="bg1"/>
                  </a:solidFill>
                  <a:latin typeface="Aptos" panose="020B0004020202020204" pitchFamily="34" charset="0"/>
                </a:rPr>
                <a:t>Bestäms utifrån långsiktiga teknikval</a:t>
              </a:r>
            </a:p>
          </p:txBody>
        </p:sp>
      </p:grpSp>
      <p:grpSp>
        <p:nvGrpSpPr>
          <p:cNvPr id="11" name="Grupp 10">
            <a:extLst>
              <a:ext uri="{FF2B5EF4-FFF2-40B4-BE49-F238E27FC236}">
                <a16:creationId xmlns:a16="http://schemas.microsoft.com/office/drawing/2014/main" id="{BD6708E9-AE53-45D9-36B5-836CCE3ACB1B}"/>
              </a:ext>
            </a:extLst>
          </p:cNvPr>
          <p:cNvGrpSpPr/>
          <p:nvPr/>
        </p:nvGrpSpPr>
        <p:grpSpPr>
          <a:xfrm>
            <a:off x="8449236" y="1907333"/>
            <a:ext cx="2340000" cy="3607957"/>
            <a:chOff x="8449236" y="1907333"/>
            <a:chExt cx="2340000" cy="3607957"/>
          </a:xfrm>
        </p:grpSpPr>
        <p:pic>
          <p:nvPicPr>
            <p:cNvPr id="10" name="Bild 1075" descr="Jordglob: Afrika och Europa med hel fyllning">
              <a:extLst>
                <a:ext uri="{FF2B5EF4-FFF2-40B4-BE49-F238E27FC236}">
                  <a16:creationId xmlns:a16="http://schemas.microsoft.com/office/drawing/2014/main" id="{3BF479B6-A38D-1986-B8AE-5D7CBC849D5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100125" y="1907333"/>
              <a:ext cx="1038222" cy="1038222"/>
            </a:xfrm>
            <a:prstGeom prst="rect">
              <a:avLst/>
            </a:prstGeom>
          </p:spPr>
        </p:pic>
        <p:sp>
          <p:nvSpPr>
            <p:cNvPr id="9" name="Oval 7">
              <a:extLst>
                <a:ext uri="{FF2B5EF4-FFF2-40B4-BE49-F238E27FC236}">
                  <a16:creationId xmlns:a16="http://schemas.microsoft.com/office/drawing/2014/main" id="{6E13C449-A1DD-E678-1EAC-6294E805AE81}"/>
                </a:ext>
              </a:extLst>
            </p:cNvPr>
            <p:cNvSpPr/>
            <p:nvPr/>
          </p:nvSpPr>
          <p:spPr>
            <a:xfrm>
              <a:off x="8449236" y="3175290"/>
              <a:ext cx="2340000" cy="2340000"/>
            </a:xfrm>
            <a:prstGeom prst="ellipse">
              <a:avLst/>
            </a:prstGeom>
            <a:solidFill>
              <a:schemeClr val="bg1">
                <a:alpha val="15000"/>
              </a:schemeClr>
            </a:solidFill>
            <a:ln w="28575">
              <a:solidFill>
                <a:srgbClr val="3FA9F5"/>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lnSpc>
                  <a:spcPts val="2200"/>
                </a:lnSpc>
                <a:spcAft>
                  <a:spcPts val="600"/>
                </a:spcAft>
              </a:pPr>
              <a:r>
                <a:rPr lang="sv-SE" sz="2400" b="1" spc="300">
                  <a:solidFill>
                    <a:schemeClr val="bg1"/>
                  </a:solidFill>
                  <a:latin typeface="Aptos" panose="020B0004020202020204" pitchFamily="34" charset="0"/>
                </a:rPr>
                <a:t>VAR?</a:t>
              </a:r>
            </a:p>
            <a:p>
              <a:pPr algn="ctr">
                <a:lnSpc>
                  <a:spcPts val="2200"/>
                </a:lnSpc>
              </a:pPr>
              <a:r>
                <a:rPr lang="sv-SE" sz="2000">
                  <a:solidFill>
                    <a:schemeClr val="bg1"/>
                  </a:solidFill>
                  <a:latin typeface="Aptos" panose="020B0004020202020204" pitchFamily="34" charset="0"/>
                </a:rPr>
                <a:t>Rätt förutsättningar styr lokalisering</a:t>
              </a:r>
            </a:p>
          </p:txBody>
        </p:sp>
      </p:grpSp>
    </p:spTree>
    <p:extLst>
      <p:ext uri="{BB962C8B-B14F-4D97-AF65-F5344CB8AC3E}">
        <p14:creationId xmlns:p14="http://schemas.microsoft.com/office/powerpoint/2010/main" val="2460986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2AFD4-23E9-A01D-40FE-DD0C6A420612}"/>
            </a:ext>
          </a:extLst>
        </p:cNvPr>
        <p:cNvGrpSpPr/>
        <p:nvPr/>
      </p:nvGrpSpPr>
      <p:grpSpPr>
        <a:xfrm>
          <a:off x="0" y="0"/>
          <a:ext cx="0" cy="0"/>
          <a:chOff x="0" y="0"/>
          <a:chExt cx="0" cy="0"/>
        </a:xfrm>
      </p:grpSpPr>
      <p:pic>
        <p:nvPicPr>
          <p:cNvPr id="8" name="Bildobjekt 7">
            <a:extLst>
              <a:ext uri="{FF2B5EF4-FFF2-40B4-BE49-F238E27FC236}">
                <a16:creationId xmlns:a16="http://schemas.microsoft.com/office/drawing/2014/main" id="{47A16905-123A-4FD8-40DC-A5295ABCB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
            <a:ext cx="12192000" cy="6858000"/>
          </a:xfrm>
          <a:prstGeom prst="rect">
            <a:avLst/>
          </a:prstGeom>
        </p:spPr>
      </p:pic>
      <p:pic>
        <p:nvPicPr>
          <p:cNvPr id="3" name="Bild 2">
            <a:extLst>
              <a:ext uri="{FF2B5EF4-FFF2-40B4-BE49-F238E27FC236}">
                <a16:creationId xmlns:a16="http://schemas.microsoft.com/office/drawing/2014/main" id="{758012E8-F766-A3C4-C654-64020C8B56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0160"/>
            <a:ext cx="12192000" cy="812800"/>
          </a:xfrm>
          <a:prstGeom prst="rect">
            <a:avLst/>
          </a:prstGeom>
        </p:spPr>
      </p:pic>
      <p:pic>
        <p:nvPicPr>
          <p:cNvPr id="4" name="Bild 3">
            <a:extLst>
              <a:ext uri="{FF2B5EF4-FFF2-40B4-BE49-F238E27FC236}">
                <a16:creationId xmlns:a16="http://schemas.microsoft.com/office/drawing/2014/main" id="{A2C1DCC1-052E-FE5F-96F4-6FBB75437D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flipV="1">
            <a:off x="0" y="6055360"/>
            <a:ext cx="12192000" cy="812800"/>
          </a:xfrm>
          <a:prstGeom prst="rect">
            <a:avLst/>
          </a:prstGeom>
        </p:spPr>
      </p:pic>
      <p:sp>
        <p:nvSpPr>
          <p:cNvPr id="6" name="Rubrik 1">
            <a:extLst>
              <a:ext uri="{FF2B5EF4-FFF2-40B4-BE49-F238E27FC236}">
                <a16:creationId xmlns:a16="http://schemas.microsoft.com/office/drawing/2014/main" id="{0A16EA87-7971-3DD4-CA36-E283722D3E2F}"/>
              </a:ext>
            </a:extLst>
          </p:cNvPr>
          <p:cNvSpPr txBox="1">
            <a:spLocks/>
          </p:cNvSpPr>
          <p:nvPr/>
        </p:nvSpPr>
        <p:spPr>
          <a:xfrm>
            <a:off x="1014598" y="3166241"/>
            <a:ext cx="9611360" cy="2260283"/>
          </a:xfrm>
          <a:prstGeom prst="rect">
            <a:avLst/>
          </a:prstGeom>
          <a:effectLst>
            <a:outerShdw blurRad="152400" algn="ctr" rotWithShape="0">
              <a:schemeClr val="tx1">
                <a:alpha val="50000"/>
              </a:scheme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ptos" panose="020B0004020202020204" pitchFamily="34" charset="0"/>
                <a:ea typeface="+mj-ea"/>
                <a:cs typeface="+mj-cs"/>
              </a:defRPr>
            </a:lvl1pPr>
          </a:lstStyle>
          <a:p>
            <a:pPr algn="ctr">
              <a:spcBef>
                <a:spcPts val="400"/>
              </a:spcBef>
            </a:pPr>
            <a:r>
              <a:rPr lang="sv-SE" sz="4000" spc="300">
                <a:solidFill>
                  <a:schemeClr val="bg1"/>
                </a:solidFill>
                <a:cs typeface="Arial" panose="020B0604020202020204" pitchFamily="34" charset="0"/>
              </a:rPr>
              <a:t>INDUSTRIN I VÄSTSVERIGE</a:t>
            </a:r>
          </a:p>
          <a:p>
            <a:pPr algn="ctr">
              <a:spcBef>
                <a:spcPts val="400"/>
              </a:spcBef>
            </a:pPr>
            <a:endParaRPr lang="sv-SE" sz="2400" spc="300">
              <a:solidFill>
                <a:schemeClr val="bg1"/>
              </a:solidFill>
              <a:ea typeface="Calibri Light"/>
              <a:cs typeface="Calibri Light"/>
            </a:endParaRPr>
          </a:p>
        </p:txBody>
      </p:sp>
    </p:spTree>
    <p:extLst>
      <p:ext uri="{BB962C8B-B14F-4D97-AF65-F5344CB8AC3E}">
        <p14:creationId xmlns:p14="http://schemas.microsoft.com/office/powerpoint/2010/main" val="251096313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C490F"/>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6104E188-9091-9055-E710-F260B9D03A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20" y="0"/>
            <a:ext cx="12240000" cy="1192125"/>
          </a:xfrm>
          <a:prstGeom prst="rect">
            <a:avLst/>
          </a:prstGeom>
        </p:spPr>
      </p:pic>
      <p:sp>
        <p:nvSpPr>
          <p:cNvPr id="8" name="textruta 7">
            <a:extLst>
              <a:ext uri="{FF2B5EF4-FFF2-40B4-BE49-F238E27FC236}">
                <a16:creationId xmlns:a16="http://schemas.microsoft.com/office/drawing/2014/main" id="{BD059138-10F2-8170-43B3-1A9C53B09601}"/>
              </a:ext>
            </a:extLst>
          </p:cNvPr>
          <p:cNvSpPr txBox="1"/>
          <p:nvPr/>
        </p:nvSpPr>
        <p:spPr>
          <a:xfrm>
            <a:off x="767263" y="2863860"/>
            <a:ext cx="8174606" cy="2948949"/>
          </a:xfrm>
          <a:prstGeom prst="rect">
            <a:avLst/>
          </a:prstGeom>
          <a:noFill/>
        </p:spPr>
        <p:txBody>
          <a:bodyPr wrap="square" lIns="91440" tIns="45720" rIns="91440" bIns="45720" rtlCol="0" anchor="t">
            <a:spAutoFit/>
          </a:bodyPr>
          <a:lstStyle/>
          <a:p>
            <a:pPr marL="432000" indent="-432000">
              <a:lnSpc>
                <a:spcPts val="2800"/>
              </a:lnSpc>
              <a:spcAft>
                <a:spcPts val="1800"/>
              </a:spcAft>
              <a:buSzPct val="150000"/>
              <a:buBlip>
                <a:blip r:embed="rId5">
                  <a:extLst>
                    <a:ext uri="{96DAC541-7B7A-43D3-8B79-37D633B846F1}">
                      <asvg:svgBlip xmlns:asvg="http://schemas.microsoft.com/office/drawing/2016/SVG/main" r:embed="rId6"/>
                    </a:ext>
                  </a:extLst>
                </a:blip>
              </a:buBlip>
            </a:pPr>
            <a:r>
              <a:rPr lang="sv-SE" sz="2800">
                <a:solidFill>
                  <a:schemeClr val="bg1"/>
                </a:solidFill>
                <a:latin typeface="Aptos" panose="020B0004020202020204" pitchFamily="34" charset="0"/>
                <a:cs typeface="Arial"/>
              </a:rPr>
              <a:t>Västsveriges ekonomi är kunskapsintensiv, exportberoende och global</a:t>
            </a:r>
            <a:endParaRPr lang="sv-SE" sz="2800">
              <a:solidFill>
                <a:schemeClr val="bg1"/>
              </a:solidFill>
              <a:latin typeface="Aptos" panose="020B0004020202020204" pitchFamily="34" charset="0"/>
              <a:cs typeface="Arial" panose="020B0604020202020204" pitchFamily="34" charset="0"/>
            </a:endParaRPr>
          </a:p>
          <a:p>
            <a:pPr marL="432000" indent="-432000">
              <a:lnSpc>
                <a:spcPts val="2800"/>
              </a:lnSpc>
              <a:spcAft>
                <a:spcPts val="1800"/>
              </a:spcAft>
              <a:buSzPct val="150000"/>
              <a:buBlip>
                <a:blip r:embed="rId5">
                  <a:extLst>
                    <a:ext uri="{96DAC541-7B7A-43D3-8B79-37D633B846F1}">
                      <asvg:svgBlip xmlns:asvg="http://schemas.microsoft.com/office/drawing/2016/SVG/main" r:embed="rId6"/>
                    </a:ext>
                  </a:extLst>
                </a:blip>
              </a:buBlip>
            </a:pPr>
            <a:r>
              <a:rPr lang="sv-SE" sz="2800">
                <a:solidFill>
                  <a:schemeClr val="bg1"/>
                </a:solidFill>
                <a:latin typeface="Aptos" panose="020B0004020202020204" pitchFamily="34" charset="0"/>
                <a:cs typeface="Arial"/>
              </a:rPr>
              <a:t>Starka industrikluster inom fordon, drivmedel och kemi</a:t>
            </a:r>
            <a:endParaRPr lang="sv-SE" sz="2800">
              <a:solidFill>
                <a:schemeClr val="bg1"/>
              </a:solidFill>
              <a:latin typeface="Aptos" panose="020B0004020202020204" pitchFamily="34" charset="0"/>
              <a:cs typeface="Arial" panose="020B0604020202020204" pitchFamily="34" charset="0"/>
            </a:endParaRPr>
          </a:p>
          <a:p>
            <a:pPr marL="432000" indent="-432000">
              <a:lnSpc>
                <a:spcPts val="2800"/>
              </a:lnSpc>
              <a:spcAft>
                <a:spcPts val="1800"/>
              </a:spcAft>
              <a:buSzPct val="150000"/>
              <a:buBlip>
                <a:blip r:embed="rId5">
                  <a:extLst>
                    <a:ext uri="{96DAC541-7B7A-43D3-8B79-37D633B846F1}">
                      <asvg:svgBlip xmlns:asvg="http://schemas.microsoft.com/office/drawing/2016/SVG/main" r:embed="rId6"/>
                    </a:ext>
                  </a:extLst>
                </a:blip>
              </a:buBlip>
            </a:pPr>
            <a:r>
              <a:rPr lang="sv-SE" sz="2800">
                <a:solidFill>
                  <a:schemeClr val="bg1"/>
                </a:solidFill>
                <a:latin typeface="Aptos" panose="020B0004020202020204" pitchFamily="34" charset="0"/>
                <a:cs typeface="Arial"/>
              </a:rPr>
              <a:t>Vart femte svenskt industrijobb finns i Västsverige</a:t>
            </a:r>
            <a:endParaRPr lang="sv-SE" sz="2800">
              <a:solidFill>
                <a:schemeClr val="bg1"/>
              </a:solidFill>
              <a:latin typeface="Aptos" panose="020B0004020202020204" pitchFamily="34" charset="0"/>
              <a:cs typeface="Arial" panose="020B0604020202020204" pitchFamily="34" charset="0"/>
            </a:endParaRPr>
          </a:p>
          <a:p>
            <a:pPr marL="432000" indent="-432000">
              <a:lnSpc>
                <a:spcPts val="2800"/>
              </a:lnSpc>
              <a:spcAft>
                <a:spcPts val="1800"/>
              </a:spcAft>
              <a:buSzPct val="150000"/>
              <a:buBlip>
                <a:blip r:embed="rId5">
                  <a:extLst>
                    <a:ext uri="{96DAC541-7B7A-43D3-8B79-37D633B846F1}">
                      <asvg:svgBlip xmlns:asvg="http://schemas.microsoft.com/office/drawing/2016/SVG/main" r:embed="rId6"/>
                    </a:ext>
                  </a:extLst>
                </a:blip>
              </a:buBlip>
            </a:pPr>
            <a:r>
              <a:rPr lang="sv-SE" sz="2800">
                <a:solidFill>
                  <a:schemeClr val="bg1"/>
                </a:solidFill>
                <a:latin typeface="Aptos" panose="020B0004020202020204" pitchFamily="34" charset="0"/>
                <a:cs typeface="Arial"/>
              </a:rPr>
              <a:t>En betydande del av Sveriges totala utsläpp</a:t>
            </a:r>
          </a:p>
        </p:txBody>
      </p:sp>
      <p:sp>
        <p:nvSpPr>
          <p:cNvPr id="2" name="textruta 1">
            <a:extLst>
              <a:ext uri="{FF2B5EF4-FFF2-40B4-BE49-F238E27FC236}">
                <a16:creationId xmlns:a16="http://schemas.microsoft.com/office/drawing/2014/main" id="{6EC9E69C-3CAE-F41E-F647-D55B6DCB9C66}"/>
              </a:ext>
            </a:extLst>
          </p:cNvPr>
          <p:cNvSpPr txBox="1"/>
          <p:nvPr/>
        </p:nvSpPr>
        <p:spPr>
          <a:xfrm>
            <a:off x="670761" y="1780713"/>
            <a:ext cx="10850478" cy="494559"/>
          </a:xfrm>
          <a:prstGeom prst="rect">
            <a:avLst/>
          </a:prstGeom>
          <a:noFill/>
        </p:spPr>
        <p:txBody>
          <a:bodyPr wrap="square" lIns="91440" tIns="45720" rIns="91440" bIns="45720" rtlCol="0" anchor="t">
            <a:spAutoFit/>
          </a:bodyPr>
          <a:lstStyle/>
          <a:p>
            <a:pPr>
              <a:lnSpc>
                <a:spcPts val="3000"/>
              </a:lnSpc>
            </a:pPr>
            <a:r>
              <a:rPr lang="sv-SE" sz="3200" b="1" spc="-50">
                <a:solidFill>
                  <a:schemeClr val="bg1"/>
                </a:solidFill>
                <a:latin typeface="Aptos" panose="020B0004020202020204" pitchFamily="34" charset="0"/>
                <a:ea typeface="Calibri"/>
                <a:cs typeface="Calibri"/>
              </a:rPr>
              <a:t>Västsvenska industrins påverkan på Sverige</a:t>
            </a:r>
          </a:p>
        </p:txBody>
      </p:sp>
      <p:sp>
        <p:nvSpPr>
          <p:cNvPr id="4" name="textruta 3">
            <a:extLst>
              <a:ext uri="{FF2B5EF4-FFF2-40B4-BE49-F238E27FC236}">
                <a16:creationId xmlns:a16="http://schemas.microsoft.com/office/drawing/2014/main" id="{2E78FBAC-1904-83F0-33BB-701AB6D12AEF}"/>
              </a:ext>
            </a:extLst>
          </p:cNvPr>
          <p:cNvSpPr txBox="1"/>
          <p:nvPr/>
        </p:nvSpPr>
        <p:spPr>
          <a:xfrm>
            <a:off x="828000" y="288000"/>
            <a:ext cx="10293178" cy="400110"/>
          </a:xfrm>
          <a:prstGeom prst="rect">
            <a:avLst/>
          </a:prstGeom>
          <a:noFill/>
        </p:spPr>
        <p:txBody>
          <a:bodyPr wrap="square" lIns="91440" tIns="45720" rIns="91440" bIns="45720" rtlCol="0" anchor="t">
            <a:spAutoFit/>
          </a:bodyPr>
          <a:lstStyle/>
          <a:p>
            <a:r>
              <a:rPr lang="sv-SE" sz="2000" b="1" spc="300">
                <a:solidFill>
                  <a:schemeClr val="bg1"/>
                </a:solidFill>
                <a:latin typeface="Aptos" panose="020B0004020202020204" pitchFamily="34" charset="0"/>
              </a:rPr>
              <a:t>INDUSTRIN I VÄSTSVERIGE</a:t>
            </a:r>
            <a:endParaRPr lang="sv-SE" sz="2000" b="1" spc="300">
              <a:solidFill>
                <a:schemeClr val="bg1"/>
              </a:solidFill>
              <a:latin typeface="Aptos" panose="020B0004020202020204" pitchFamily="34" charset="0"/>
              <a:cs typeface="Arial"/>
            </a:endParaRPr>
          </a:p>
        </p:txBody>
      </p:sp>
    </p:spTree>
    <p:extLst>
      <p:ext uri="{BB962C8B-B14F-4D97-AF65-F5344CB8AC3E}">
        <p14:creationId xmlns:p14="http://schemas.microsoft.com/office/powerpoint/2010/main" val="2935600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C490F"/>
        </a:solidFill>
        <a:effectLst/>
      </p:bgPr>
    </p:bg>
    <p:spTree>
      <p:nvGrpSpPr>
        <p:cNvPr id="1" name="">
          <a:extLst>
            <a:ext uri="{FF2B5EF4-FFF2-40B4-BE49-F238E27FC236}">
              <a16:creationId xmlns:a16="http://schemas.microsoft.com/office/drawing/2014/main" id="{00E7EA3E-BAA4-29D5-990E-C8DC1770F03F}"/>
            </a:ext>
          </a:extLst>
        </p:cNvPr>
        <p:cNvGrpSpPr/>
        <p:nvPr/>
      </p:nvGrpSpPr>
      <p:grpSpPr>
        <a:xfrm>
          <a:off x="0" y="0"/>
          <a:ext cx="0" cy="0"/>
          <a:chOff x="0" y="0"/>
          <a:chExt cx="0" cy="0"/>
        </a:xfrm>
      </p:grpSpPr>
      <p:pic>
        <p:nvPicPr>
          <p:cNvPr id="4" name="Bild 3">
            <a:extLst>
              <a:ext uri="{FF2B5EF4-FFF2-40B4-BE49-F238E27FC236}">
                <a16:creationId xmlns:a16="http://schemas.microsoft.com/office/drawing/2014/main" id="{8E4D7330-A294-812A-7B28-855AEA7EC5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20" y="0"/>
            <a:ext cx="12240000" cy="1192125"/>
          </a:xfrm>
          <a:prstGeom prst="rect">
            <a:avLst/>
          </a:prstGeom>
        </p:spPr>
      </p:pic>
      <p:sp>
        <p:nvSpPr>
          <p:cNvPr id="7" name="textruta 6">
            <a:extLst>
              <a:ext uri="{FF2B5EF4-FFF2-40B4-BE49-F238E27FC236}">
                <a16:creationId xmlns:a16="http://schemas.microsoft.com/office/drawing/2014/main" id="{4EB50D8A-CD6F-D882-516B-4661A48CD804}"/>
              </a:ext>
            </a:extLst>
          </p:cNvPr>
          <p:cNvSpPr txBox="1"/>
          <p:nvPr/>
        </p:nvSpPr>
        <p:spPr>
          <a:xfrm>
            <a:off x="839787" y="3090755"/>
            <a:ext cx="8256587" cy="1999971"/>
          </a:xfrm>
          <a:prstGeom prst="rect">
            <a:avLst/>
          </a:prstGeom>
          <a:noFill/>
        </p:spPr>
        <p:txBody>
          <a:bodyPr wrap="square" lIns="91440" tIns="45720" rIns="91440" bIns="45720" rtlCol="0" anchor="t">
            <a:spAutoFit/>
          </a:bodyPr>
          <a:lstStyle/>
          <a:p>
            <a:pPr marL="432000" indent="-432000">
              <a:lnSpc>
                <a:spcPts val="2800"/>
              </a:lnSpc>
              <a:spcAft>
                <a:spcPts val="1800"/>
              </a:spcAft>
              <a:buSzPct val="150000"/>
              <a:buBlip>
                <a:blip r:embed="rId5">
                  <a:extLst>
                    <a:ext uri="{96DAC541-7B7A-43D3-8B79-37D633B846F1}">
                      <asvg:svgBlip xmlns:asvg="http://schemas.microsoft.com/office/drawing/2016/SVG/main" r:embed="rId6"/>
                    </a:ext>
                  </a:extLst>
                </a:blip>
              </a:buBlip>
            </a:pPr>
            <a:r>
              <a:rPr lang="sv-SE" sz="2800">
                <a:solidFill>
                  <a:schemeClr val="bg1"/>
                </a:solidFill>
                <a:latin typeface="Aptos" panose="020B0004020202020204" pitchFamily="34" charset="0"/>
                <a:ea typeface="Verdana"/>
              </a:rPr>
              <a:t>25 000 jobb riskeras i Västsveriges ekonomi</a:t>
            </a:r>
          </a:p>
          <a:p>
            <a:pPr marL="432000" indent="-432000">
              <a:lnSpc>
                <a:spcPts val="2800"/>
              </a:lnSpc>
              <a:spcAft>
                <a:spcPts val="1800"/>
              </a:spcAft>
              <a:buSzPct val="150000"/>
              <a:buBlip>
                <a:blip r:embed="rId5">
                  <a:extLst>
                    <a:ext uri="{96DAC541-7B7A-43D3-8B79-37D633B846F1}">
                      <asvg:svgBlip xmlns:asvg="http://schemas.microsoft.com/office/drawing/2016/SVG/main" r:embed="rId6"/>
                    </a:ext>
                  </a:extLst>
                </a:blip>
              </a:buBlip>
            </a:pPr>
            <a:r>
              <a:rPr lang="sv-SE" sz="2800">
                <a:solidFill>
                  <a:schemeClr val="bg1"/>
                </a:solidFill>
                <a:latin typeface="Aptos" panose="020B0004020202020204" pitchFamily="34" charset="0"/>
                <a:ea typeface="Verdana"/>
              </a:rPr>
              <a:t>Industrins nästa utvecklingssteg riskeras om elen inte garanteras</a:t>
            </a:r>
            <a:endParaRPr lang="en-US" sz="2800">
              <a:solidFill>
                <a:schemeClr val="bg1"/>
              </a:solidFill>
              <a:latin typeface="Aptos" panose="020B0004020202020204" pitchFamily="34" charset="0"/>
              <a:ea typeface="Verdana"/>
            </a:endParaRPr>
          </a:p>
          <a:p>
            <a:pPr marL="432000" indent="-432000">
              <a:lnSpc>
                <a:spcPts val="2800"/>
              </a:lnSpc>
              <a:spcAft>
                <a:spcPts val="1800"/>
              </a:spcAft>
              <a:buSzPct val="150000"/>
              <a:buBlip>
                <a:blip r:embed="rId5">
                  <a:extLst>
                    <a:ext uri="{96DAC541-7B7A-43D3-8B79-37D633B846F1}">
                      <asvg:svgBlip xmlns:asvg="http://schemas.microsoft.com/office/drawing/2016/SVG/main" r:embed="rId6"/>
                    </a:ext>
                  </a:extLst>
                </a:blip>
              </a:buBlip>
            </a:pPr>
            <a:r>
              <a:rPr lang="sv-SE" sz="2800">
                <a:solidFill>
                  <a:schemeClr val="bg1"/>
                </a:solidFill>
                <a:latin typeface="Aptos" panose="020B0004020202020204" pitchFamily="34" charset="0"/>
                <a:ea typeface="Verdana"/>
              </a:rPr>
              <a:t>Framtidsinriktade investeringar flyttas</a:t>
            </a:r>
            <a:endParaRPr lang="sv-SE" sz="3600">
              <a:solidFill>
                <a:schemeClr val="bg1"/>
              </a:solidFill>
              <a:latin typeface="Aptos" panose="020B0004020202020204" pitchFamily="34" charset="0"/>
            </a:endParaRPr>
          </a:p>
        </p:txBody>
      </p:sp>
      <p:sp>
        <p:nvSpPr>
          <p:cNvPr id="2" name="TextBox 1">
            <a:extLst>
              <a:ext uri="{FF2B5EF4-FFF2-40B4-BE49-F238E27FC236}">
                <a16:creationId xmlns:a16="http://schemas.microsoft.com/office/drawing/2014/main" id="{D9468000-9D11-188D-7343-932210695415}"/>
              </a:ext>
            </a:extLst>
          </p:cNvPr>
          <p:cNvSpPr txBox="1"/>
          <p:nvPr/>
        </p:nvSpPr>
        <p:spPr>
          <a:xfrm>
            <a:off x="839787" y="1998696"/>
            <a:ext cx="10512425" cy="4945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000"/>
              </a:lnSpc>
            </a:pPr>
            <a:r>
              <a:rPr lang="sv-SE" sz="3200" b="1" spc="-50">
                <a:solidFill>
                  <a:schemeClr val="bg1"/>
                </a:solidFill>
                <a:latin typeface="Aptos" panose="020B0004020202020204" pitchFamily="34" charset="0"/>
                <a:ea typeface="Calibri"/>
                <a:cs typeface="Calibri"/>
              </a:rPr>
              <a:t>Arbetstillfällen påverkas om elen inte kan garanteras</a:t>
            </a:r>
          </a:p>
        </p:txBody>
      </p:sp>
      <p:sp>
        <p:nvSpPr>
          <p:cNvPr id="5" name="textruta 4">
            <a:extLst>
              <a:ext uri="{FF2B5EF4-FFF2-40B4-BE49-F238E27FC236}">
                <a16:creationId xmlns:a16="http://schemas.microsoft.com/office/drawing/2014/main" id="{E354A2E0-9E91-F09B-7E27-4DFB0B7F811D}"/>
              </a:ext>
            </a:extLst>
          </p:cNvPr>
          <p:cNvSpPr txBox="1"/>
          <p:nvPr/>
        </p:nvSpPr>
        <p:spPr>
          <a:xfrm>
            <a:off x="828000" y="288000"/>
            <a:ext cx="10293178" cy="400110"/>
          </a:xfrm>
          <a:prstGeom prst="rect">
            <a:avLst/>
          </a:prstGeom>
          <a:noFill/>
        </p:spPr>
        <p:txBody>
          <a:bodyPr wrap="square" lIns="91440" tIns="45720" rIns="91440" bIns="45720" rtlCol="0" anchor="t">
            <a:spAutoFit/>
          </a:bodyPr>
          <a:lstStyle/>
          <a:p>
            <a:r>
              <a:rPr lang="sv-SE" sz="2000" b="1" spc="300">
                <a:solidFill>
                  <a:schemeClr val="bg1"/>
                </a:solidFill>
                <a:latin typeface="Aptos" panose="020B0004020202020204" pitchFamily="34" charset="0"/>
              </a:rPr>
              <a:t>INDUSTRIN I VÄSTSVERIGE</a:t>
            </a:r>
            <a:endParaRPr lang="sv-SE" sz="2000" b="1" spc="300">
              <a:solidFill>
                <a:schemeClr val="bg1"/>
              </a:solidFill>
              <a:latin typeface="Aptos" panose="020B0004020202020204" pitchFamily="34" charset="0"/>
              <a:cs typeface="Arial"/>
            </a:endParaRPr>
          </a:p>
        </p:txBody>
      </p:sp>
    </p:spTree>
    <p:extLst>
      <p:ext uri="{BB962C8B-B14F-4D97-AF65-F5344CB8AC3E}">
        <p14:creationId xmlns:p14="http://schemas.microsoft.com/office/powerpoint/2010/main" val="1788851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_x00e4_nktillsida xmlns="6897c565-1cbe-4fff-8283-595259a388a2">
      <Url xsi:nil="true"/>
      <Description xsi:nil="true"/>
    </L_x00e4_nktillsida>
    <TaxCatchAll xmlns="862c647a-de33-4b48-9f08-25ffb90b08d5" xsi:nil="true"/>
    <lcf76f155ced4ddcb4097134ff3c332f xmlns="6897c565-1cbe-4fff-8283-595259a388a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B0E2ED620878944B685446F8F12A411" ma:contentTypeVersion="15" ma:contentTypeDescription="Skapa ett nytt dokument." ma:contentTypeScope="" ma:versionID="3ca0963925bcf54e0959ee22e37d2be1">
  <xsd:schema xmlns:xsd="http://www.w3.org/2001/XMLSchema" xmlns:xs="http://www.w3.org/2001/XMLSchema" xmlns:p="http://schemas.microsoft.com/office/2006/metadata/properties" xmlns:ns2="6897c565-1cbe-4fff-8283-595259a388a2" xmlns:ns3="862c647a-de33-4b48-9f08-25ffb90b08d5" targetNamespace="http://schemas.microsoft.com/office/2006/metadata/properties" ma:root="true" ma:fieldsID="5b31ec1fd5aaf3485863a30d3e9defc6" ns2:_="" ns3:_="">
    <xsd:import namespace="6897c565-1cbe-4fff-8283-595259a388a2"/>
    <xsd:import namespace="862c647a-de33-4b48-9f08-25ffb90b08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_x00e4_nktillsid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7c565-1cbe-4fff-8283-595259a388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_x00e4_nktillsida" ma:index="12" nillable="true" ma:displayName="Länk till sida" ma:format="Hyperlink" ma:internalName="L_x00e4_nktillsida">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14" nillable="true" ma:taxonomy="true" ma:internalName="lcf76f155ced4ddcb4097134ff3c332f" ma:taxonomyFieldName="MediaServiceImageTags" ma:displayName="Bildmarkeringar" ma:readOnly="false" ma:fieldId="{5cf76f15-5ced-4ddc-b409-7134ff3c332f}" ma:taxonomyMulti="true" ma:sspId="49392aed-5878-4caa-8381-0ffee4a148b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2c647a-de33-4b48-9f08-25ffb90b08d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9b22ce5-b320-46af-a683-d2a183396a70}" ma:internalName="TaxCatchAll" ma:showField="CatchAllData" ma:web="862c647a-de33-4b48-9f08-25ffb90b08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438CBD-3843-4998-92D6-16E690357B7F}">
  <ds:schemaRefs>
    <ds:schemaRef ds:uri="6897c565-1cbe-4fff-8283-595259a388a2"/>
    <ds:schemaRef ds:uri="862c647a-de33-4b48-9f08-25ffb90b08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B275A88-F86D-4C86-9063-DDB99E7DF954}">
  <ds:schemaRefs>
    <ds:schemaRef ds:uri="http://schemas.microsoft.com/sharepoint/v3/contenttype/forms"/>
  </ds:schemaRefs>
</ds:datastoreItem>
</file>

<file path=customXml/itemProps3.xml><?xml version="1.0" encoding="utf-8"?>
<ds:datastoreItem xmlns:ds="http://schemas.openxmlformats.org/officeDocument/2006/customXml" ds:itemID="{54672E54-A71F-4504-9B4D-12E10EE1E562}">
  <ds:schemaRefs>
    <ds:schemaRef ds:uri="6897c565-1cbe-4fff-8283-595259a388a2"/>
    <ds:schemaRef ds:uri="862c647a-de33-4b48-9f08-25ffb90b08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4851</Words>
  <Application>Microsoft Office PowerPoint</Application>
  <PresentationFormat>Bredbild</PresentationFormat>
  <Paragraphs>400</Paragraphs>
  <Slides>23</Slides>
  <Notes>23</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23</vt:i4>
      </vt:variant>
    </vt:vector>
  </HeadingPairs>
  <TitlesOfParts>
    <vt:vector size="32" baseType="lpstr">
      <vt:lpstr>Aptos</vt:lpstr>
      <vt:lpstr>Aptos Display</vt:lpstr>
      <vt:lpstr>Arial</vt:lpstr>
      <vt:lpstr>Arial,Sans-Serif</vt:lpstr>
      <vt:lpstr>Calibri</vt:lpstr>
      <vt:lpstr>Calibri Light</vt:lpstr>
      <vt:lpstr>Times New Roman</vt:lpstr>
      <vt:lpstr>Verdana</vt:lpstr>
      <vt:lpstr>Office-tema</vt:lpstr>
      <vt:lpstr>PowerPoint-presentation</vt:lpstr>
      <vt:lpstr>VARFÖR STÄLLER VI OM?</vt:lpstr>
      <vt:lpstr>PowerPoint-presentation</vt:lpstr>
      <vt:lpstr>NÄSTAN HÄLFTEN AV ENERGIN BEHÖVER BYTAS UT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Budskap - ELSA</dc:title>
  <dc:creator>Teran-Öman Andrea</dc:creator>
  <cp:lastModifiedBy>Malin Emmoth</cp:lastModifiedBy>
  <cp:revision>214</cp:revision>
  <dcterms:created xsi:type="dcterms:W3CDTF">2025-04-30T06:38:08Z</dcterms:created>
  <dcterms:modified xsi:type="dcterms:W3CDTF">2026-04-13T12:15:45Z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0x010100DB0E2ED620878944B685446F8F12A411</vt:lpwstr>
  </property>
  <property fmtid="{D5CDD505-2E9C-101B-9397-08002B2CF9AE}" pid="3" name="MediaServiceImageTags">
    <vt:lpwstr/>
  </property>
</Properties>
</file>